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sldIdLst>
    <p:sldId id="312" r:id="rId2"/>
    <p:sldId id="309" r:id="rId3"/>
    <p:sldId id="339" r:id="rId4"/>
    <p:sldId id="307" r:id="rId5"/>
    <p:sldId id="308" r:id="rId6"/>
    <p:sldId id="314" r:id="rId7"/>
    <p:sldId id="313" r:id="rId8"/>
    <p:sldId id="315" r:id="rId9"/>
    <p:sldId id="332" r:id="rId10"/>
    <p:sldId id="336" r:id="rId11"/>
    <p:sldId id="337" r:id="rId12"/>
    <p:sldId id="317" r:id="rId13"/>
    <p:sldId id="319" r:id="rId14"/>
    <p:sldId id="320" r:id="rId15"/>
    <p:sldId id="321" r:id="rId16"/>
    <p:sldId id="323" r:id="rId17"/>
    <p:sldId id="322" r:id="rId18"/>
    <p:sldId id="335" r:id="rId19"/>
    <p:sldId id="333" r:id="rId20"/>
    <p:sldId id="316" r:id="rId21"/>
    <p:sldId id="326" r:id="rId22"/>
    <p:sldId id="327" r:id="rId23"/>
    <p:sldId id="338" r:id="rId24"/>
    <p:sldId id="328" r:id="rId25"/>
    <p:sldId id="329" r:id="rId26"/>
    <p:sldId id="330" r:id="rId27"/>
    <p:sldId id="334"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5613" autoAdjust="0"/>
  </p:normalViewPr>
  <p:slideViewPr>
    <p:cSldViewPr snapToGrid="0" snapToObjects="1">
      <p:cViewPr varScale="1">
        <p:scale>
          <a:sx n="86" d="100"/>
          <a:sy n="86" d="100"/>
        </p:scale>
        <p:origin x="149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586F34-DE3F-7247-B14E-5EC7270FE973}" type="datetimeFigureOut">
              <a:rPr lang="it-IT" smtClean="0"/>
              <a:t>29/04/2025</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3657A3-4648-A64E-8EC2-76BF3199CF4A}" type="slidenum">
              <a:rPr lang="it-IT" smtClean="0"/>
              <a:t>‹N›</a:t>
            </a:fld>
            <a:endParaRPr lang="it-IT"/>
          </a:p>
        </p:txBody>
      </p:sp>
    </p:spTree>
    <p:extLst>
      <p:ext uri="{BB962C8B-B14F-4D97-AF65-F5344CB8AC3E}">
        <p14:creationId xmlns:p14="http://schemas.microsoft.com/office/powerpoint/2010/main" val="15749491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Nelle  diciassette  pagine scritte per una delle riunioni periodiche della Royal </a:t>
            </a:r>
            <a:r>
              <a:rPr lang="it-IT" dirty="0" err="1"/>
              <a:t>Geographical</a:t>
            </a:r>
            <a:r>
              <a:rPr lang="it-IT" dirty="0"/>
              <a:t> Society di Londra a gennaio del 1904, </a:t>
            </a:r>
            <a:br>
              <a:rPr lang="it-IT" dirty="0"/>
            </a:br>
            <a:r>
              <a:rPr lang="it-IT" dirty="0"/>
              <a:t>Mackinder sostiene una visione radicalmente innovativa della storia.</a:t>
            </a:r>
            <a:br>
              <a:rPr lang="it-IT" dirty="0"/>
            </a:br>
            <a:r>
              <a:rPr lang="it-IT" dirty="0"/>
              <a:t>  </a:t>
            </a:r>
            <a:br>
              <a:rPr lang="it-IT" dirty="0"/>
            </a:br>
            <a:r>
              <a:rPr lang="it-IT" dirty="0"/>
              <a:t>Riassumiamo i punti chiave della sua presentazione:</a:t>
            </a:r>
            <a:br>
              <a:rPr lang="it-IT" dirty="0"/>
            </a:br>
            <a:br>
              <a:rPr lang="it-IT" dirty="0"/>
            </a:br>
            <a:r>
              <a:rPr lang="it-IT" dirty="0"/>
              <a:t>1 -  All’inizio del XX secolo è conclusa ‘ l’età colombiana della storia’,  iniziata con la scoperta delle Americhe e proseguita con l’esplorazione di ogni angolo del globo, sia per terra che per mare,  fino alla ‘virtualmente totale appropriazione politica’  dell’intero globo, dove ormai non ci sono spazi non governati. </a:t>
            </a:r>
            <a:br>
              <a:rPr lang="it-IT" dirty="0"/>
            </a:br>
            <a:br>
              <a:rPr lang="it-IT" dirty="0"/>
            </a:br>
            <a:endParaRPr lang="it-IT" dirty="0"/>
          </a:p>
        </p:txBody>
      </p:sp>
      <p:sp>
        <p:nvSpPr>
          <p:cNvPr id="4" name="Segnaposto numero diapositiva 3"/>
          <p:cNvSpPr>
            <a:spLocks noGrp="1"/>
          </p:cNvSpPr>
          <p:nvPr>
            <p:ph type="sldNum" sz="quarter" idx="5"/>
          </p:nvPr>
        </p:nvSpPr>
        <p:spPr/>
        <p:txBody>
          <a:bodyPr/>
          <a:lstStyle/>
          <a:p>
            <a:fld id="{293657A3-4648-A64E-8EC2-76BF3199CF4A}" type="slidenum">
              <a:rPr lang="it-IT" smtClean="0"/>
              <a:t>2</a:t>
            </a:fld>
            <a:endParaRPr lang="it-IT"/>
          </a:p>
        </p:txBody>
      </p:sp>
    </p:spTree>
    <p:extLst>
      <p:ext uri="{BB962C8B-B14F-4D97-AF65-F5344CB8AC3E}">
        <p14:creationId xmlns:p14="http://schemas.microsoft.com/office/powerpoint/2010/main" val="20325788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E88775-B4BC-6516-F820-CDC5D7A95D0F}"/>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79DA7323-D12F-62A0-4976-C0DD16C5A17D}"/>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707D095F-1EE9-3502-3A5E-FC2C4FAE3009}"/>
              </a:ext>
            </a:extLst>
          </p:cNvPr>
          <p:cNvSpPr>
            <a:spLocks noGrp="1"/>
          </p:cNvSpPr>
          <p:nvPr>
            <p:ph type="body" idx="1"/>
          </p:nvPr>
        </p:nvSpPr>
        <p:spPr/>
        <p:txBody>
          <a:bodyPr/>
          <a:lstStyle/>
          <a:p>
            <a:r>
              <a:rPr lang="it-IT" dirty="0"/>
              <a:t>a nord-ovest il terreno era prevalentemente coperto da foreste e acquitrini, a sud il terreno era prevalentemente un’estensione di steppe. </a:t>
            </a:r>
          </a:p>
        </p:txBody>
      </p:sp>
      <p:sp>
        <p:nvSpPr>
          <p:cNvPr id="4" name="Segnaposto numero diapositiva 3">
            <a:extLst>
              <a:ext uri="{FF2B5EF4-FFF2-40B4-BE49-F238E27FC236}">
                <a16:creationId xmlns:a16="http://schemas.microsoft.com/office/drawing/2014/main" id="{FB84EDCD-D9F7-6BBF-AB31-6B2C3FAC65AB}"/>
              </a:ext>
            </a:extLst>
          </p:cNvPr>
          <p:cNvSpPr>
            <a:spLocks noGrp="1"/>
          </p:cNvSpPr>
          <p:nvPr>
            <p:ph type="sldNum" sz="quarter" idx="5"/>
          </p:nvPr>
        </p:nvSpPr>
        <p:spPr/>
        <p:txBody>
          <a:bodyPr/>
          <a:lstStyle/>
          <a:p>
            <a:fld id="{293657A3-4648-A64E-8EC2-76BF3199CF4A}" type="slidenum">
              <a:rPr lang="it-IT" smtClean="0"/>
              <a:t>11</a:t>
            </a:fld>
            <a:endParaRPr lang="it-IT"/>
          </a:p>
        </p:txBody>
      </p:sp>
    </p:spTree>
    <p:extLst>
      <p:ext uri="{BB962C8B-B14F-4D97-AF65-F5344CB8AC3E}">
        <p14:creationId xmlns:p14="http://schemas.microsoft.com/office/powerpoint/2010/main" val="9831402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Mettiamo a confronto la mappa fisica e quella politica  all’epoca delle Crociate:  il confine fra le due entità politiche </a:t>
            </a:r>
          </a:p>
          <a:p>
            <a:r>
              <a:rPr lang="it-IT" dirty="0"/>
              <a:t>della grande pianura europea corre lungo la linea divisoria fra steppe e foreste </a:t>
            </a:r>
          </a:p>
          <a:p>
            <a:endParaRPr lang="it-IT" dirty="0"/>
          </a:p>
          <a:p>
            <a:endParaRPr lang="it-IT" dirty="0"/>
          </a:p>
        </p:txBody>
      </p:sp>
      <p:sp>
        <p:nvSpPr>
          <p:cNvPr id="4" name="Segnaposto numero diapositiva 3"/>
          <p:cNvSpPr>
            <a:spLocks noGrp="1"/>
          </p:cNvSpPr>
          <p:nvPr>
            <p:ph type="sldNum" sz="quarter" idx="5"/>
          </p:nvPr>
        </p:nvSpPr>
        <p:spPr/>
        <p:txBody>
          <a:bodyPr/>
          <a:lstStyle/>
          <a:p>
            <a:fld id="{293657A3-4648-A64E-8EC2-76BF3199CF4A}" type="slidenum">
              <a:rPr lang="it-IT" smtClean="0"/>
              <a:t>12</a:t>
            </a:fld>
            <a:endParaRPr lang="it-IT"/>
          </a:p>
        </p:txBody>
      </p:sp>
    </p:spTree>
    <p:extLst>
      <p:ext uri="{BB962C8B-B14F-4D97-AF65-F5344CB8AC3E}">
        <p14:creationId xmlns:p14="http://schemas.microsoft.com/office/powerpoint/2010/main" val="34755201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Nei secoli successivi il primo stato russo e il primo stato polacco vennero fondati su territori interamente coperti da foreste e acquitrini, </a:t>
            </a:r>
          </a:p>
          <a:p>
            <a:r>
              <a:rPr lang="it-IT" dirty="0"/>
              <a:t>mentre nelle steppe a sud delle foreste sorsero altri stati, creati da invasori giunti dall’Asia, a loro volta pressati alle spalle dalla pressione di altri nomadi asiatici. </a:t>
            </a:r>
          </a:p>
          <a:p>
            <a:r>
              <a:rPr lang="it-IT" dirty="0"/>
              <a:t>La situazione rimase tale fino alla fine del 1700.</a:t>
            </a:r>
          </a:p>
        </p:txBody>
      </p:sp>
      <p:sp>
        <p:nvSpPr>
          <p:cNvPr id="4" name="Segnaposto numero diapositiva 3"/>
          <p:cNvSpPr>
            <a:spLocks noGrp="1"/>
          </p:cNvSpPr>
          <p:nvPr>
            <p:ph type="sldNum" sz="quarter" idx="5"/>
          </p:nvPr>
        </p:nvSpPr>
        <p:spPr/>
        <p:txBody>
          <a:bodyPr/>
          <a:lstStyle/>
          <a:p>
            <a:fld id="{293657A3-4648-A64E-8EC2-76BF3199CF4A}" type="slidenum">
              <a:rPr lang="it-IT" smtClean="0"/>
              <a:t>13</a:t>
            </a:fld>
            <a:endParaRPr lang="it-IT"/>
          </a:p>
        </p:txBody>
      </p:sp>
    </p:spTree>
    <p:extLst>
      <p:ext uri="{BB962C8B-B14F-4D97-AF65-F5344CB8AC3E}">
        <p14:creationId xmlns:p14="http://schemas.microsoft.com/office/powerpoint/2010/main" val="5916134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Tutta la storia europea dal V al XVII secolo, dice Mackinder, può essere narrata come un commentario alle invasioni dalle steppe asiatiche:  Unni, Avari, Bulgari, Magiari, </a:t>
            </a:r>
            <a:r>
              <a:rPr lang="it-IT" dirty="0" err="1"/>
              <a:t>Kazari</a:t>
            </a:r>
            <a:r>
              <a:rPr lang="it-IT" dirty="0"/>
              <a:t>, Peceneghi,  Cumani, Mongoli, Calmucchi. La loro pressione spinse le migrazioni di Sassoni  e Angli, costrinse Franchi, Goti e Romani a difendersi insieme, superando le loro rivalità</a:t>
            </a:r>
          </a:p>
          <a:p>
            <a:endParaRPr lang="it-IT" dirty="0"/>
          </a:p>
          <a:p>
            <a:r>
              <a:rPr lang="it-IT" dirty="0"/>
              <a:t> Fu per difendersi dagli Unni che venne fondata Venezia  Per proteggersi dagli Avari venne fondata Vienna.  Gli Arabi durante il loro impero chiamarono il Caspio </a:t>
            </a:r>
          </a:p>
          <a:p>
            <a:r>
              <a:rPr lang="it-IT" dirty="0"/>
              <a:t> ‘lago dei </a:t>
            </a:r>
            <a:r>
              <a:rPr lang="it-IT" dirty="0" err="1"/>
              <a:t>Kazari</a:t>
            </a:r>
            <a:r>
              <a:rPr lang="it-IT" dirty="0"/>
              <a:t>’. </a:t>
            </a:r>
          </a:p>
          <a:p>
            <a:endParaRPr lang="it-IT" dirty="0"/>
          </a:p>
        </p:txBody>
      </p:sp>
      <p:sp>
        <p:nvSpPr>
          <p:cNvPr id="4" name="Segnaposto numero diapositiva 3"/>
          <p:cNvSpPr>
            <a:spLocks noGrp="1"/>
          </p:cNvSpPr>
          <p:nvPr>
            <p:ph type="sldNum" sz="quarter" idx="5"/>
          </p:nvPr>
        </p:nvSpPr>
        <p:spPr/>
        <p:txBody>
          <a:bodyPr/>
          <a:lstStyle/>
          <a:p>
            <a:fld id="{293657A3-4648-A64E-8EC2-76BF3199CF4A}" type="slidenum">
              <a:rPr lang="it-IT" smtClean="0"/>
              <a:t>14</a:t>
            </a:fld>
            <a:endParaRPr lang="it-IT"/>
          </a:p>
        </p:txBody>
      </p:sp>
    </p:spTree>
    <p:extLst>
      <p:ext uri="{BB962C8B-B14F-4D97-AF65-F5344CB8AC3E}">
        <p14:creationId xmlns:p14="http://schemas.microsoft.com/office/powerpoint/2010/main" val="41101957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Attraverso tutti i millenni popoli nomadi si riversarono nelle steppe europee  attraverso  lo stretto passaggio fra gli Urali e il </a:t>
            </a:r>
            <a:r>
              <a:rPr lang="it-IT" dirty="0" err="1"/>
              <a:t>Caspio,fino</a:t>
            </a:r>
            <a:r>
              <a:rPr lang="it-IT" dirty="0"/>
              <a:t> alla valle del Danubio, risalirono i letti dei grandi fiumi e invasero anche le pianure del nord Europa</a:t>
            </a:r>
          </a:p>
        </p:txBody>
      </p:sp>
      <p:sp>
        <p:nvSpPr>
          <p:cNvPr id="4" name="Segnaposto numero diapositiva 3"/>
          <p:cNvSpPr>
            <a:spLocks noGrp="1"/>
          </p:cNvSpPr>
          <p:nvPr>
            <p:ph type="sldNum" sz="quarter" idx="5"/>
          </p:nvPr>
        </p:nvSpPr>
        <p:spPr/>
        <p:txBody>
          <a:bodyPr/>
          <a:lstStyle/>
          <a:p>
            <a:fld id="{293657A3-4648-A64E-8EC2-76BF3199CF4A}" type="slidenum">
              <a:rPr lang="it-IT" smtClean="0"/>
              <a:t>15</a:t>
            </a:fld>
            <a:endParaRPr lang="it-IT"/>
          </a:p>
        </p:txBody>
      </p:sp>
    </p:spTree>
    <p:extLst>
      <p:ext uri="{BB962C8B-B14F-4D97-AF65-F5344CB8AC3E}">
        <p14:creationId xmlns:p14="http://schemas.microsoft.com/office/powerpoint/2010/main" val="27794588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Altre invasioni si erano riversate a sud dall’estremo nord d’Europa, ma si trattava di gruppi relativamente piccoli,  perciò non  molto distruttivi. </a:t>
            </a:r>
          </a:p>
        </p:txBody>
      </p:sp>
      <p:sp>
        <p:nvSpPr>
          <p:cNvPr id="4" name="Segnaposto numero diapositiva 3"/>
          <p:cNvSpPr>
            <a:spLocks noGrp="1"/>
          </p:cNvSpPr>
          <p:nvPr>
            <p:ph type="sldNum" sz="quarter" idx="5"/>
          </p:nvPr>
        </p:nvSpPr>
        <p:spPr/>
        <p:txBody>
          <a:bodyPr/>
          <a:lstStyle/>
          <a:p>
            <a:fld id="{293657A3-4648-A64E-8EC2-76BF3199CF4A}" type="slidenum">
              <a:rPr lang="it-IT" smtClean="0"/>
              <a:t>16</a:t>
            </a:fld>
            <a:endParaRPr lang="it-IT"/>
          </a:p>
        </p:txBody>
      </p:sp>
    </p:spTree>
    <p:extLst>
      <p:ext uri="{BB962C8B-B14F-4D97-AF65-F5344CB8AC3E}">
        <p14:creationId xmlns:p14="http://schemas.microsoft.com/office/powerpoint/2010/main" val="37844249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Ma già gli Sciti di epoca omerica, bevitori di latte di cavalla, erano arrivati da lontane steppe orientali</a:t>
            </a:r>
          </a:p>
        </p:txBody>
      </p:sp>
      <p:sp>
        <p:nvSpPr>
          <p:cNvPr id="4" name="Segnaposto numero diapositiva 3"/>
          <p:cNvSpPr>
            <a:spLocks noGrp="1"/>
          </p:cNvSpPr>
          <p:nvPr>
            <p:ph type="sldNum" sz="quarter" idx="5"/>
          </p:nvPr>
        </p:nvSpPr>
        <p:spPr/>
        <p:txBody>
          <a:bodyPr/>
          <a:lstStyle/>
          <a:p>
            <a:fld id="{293657A3-4648-A64E-8EC2-76BF3199CF4A}" type="slidenum">
              <a:rPr lang="it-IT" smtClean="0"/>
              <a:t>17</a:t>
            </a:fld>
            <a:endParaRPr lang="it-IT"/>
          </a:p>
        </p:txBody>
      </p:sp>
    </p:spTree>
    <p:extLst>
      <p:ext uri="{BB962C8B-B14F-4D97-AF65-F5344CB8AC3E}">
        <p14:creationId xmlns:p14="http://schemas.microsoft.com/office/powerpoint/2010/main" val="5544197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140358-E459-270D-9A64-C3F21B12FA3E}"/>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88CA7B52-02B6-6F87-D527-DFA131939E51}"/>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D3AD11CA-7D43-A58B-0A89-2CBAD4EC3340}"/>
              </a:ext>
            </a:extLst>
          </p:cNvPr>
          <p:cNvSpPr>
            <a:spLocks noGrp="1"/>
          </p:cNvSpPr>
          <p:nvPr>
            <p:ph type="body" idx="1"/>
          </p:nvPr>
        </p:nvSpPr>
        <p:spPr/>
        <p:txBody>
          <a:bodyPr/>
          <a:lstStyle/>
          <a:p>
            <a:r>
              <a:rPr lang="it-IT" dirty="0"/>
              <a:t> così come i barbari che travagliarono l’Impero Romano</a:t>
            </a:r>
          </a:p>
          <a:p>
            <a:endParaRPr lang="it-IT" dirty="0"/>
          </a:p>
        </p:txBody>
      </p:sp>
      <p:sp>
        <p:nvSpPr>
          <p:cNvPr id="4" name="Segnaposto numero diapositiva 3">
            <a:extLst>
              <a:ext uri="{FF2B5EF4-FFF2-40B4-BE49-F238E27FC236}">
                <a16:creationId xmlns:a16="http://schemas.microsoft.com/office/drawing/2014/main" id="{B0D2CA9E-2ADD-79A8-B7A7-BE70FE920A17}"/>
              </a:ext>
            </a:extLst>
          </p:cNvPr>
          <p:cNvSpPr>
            <a:spLocks noGrp="1"/>
          </p:cNvSpPr>
          <p:nvPr>
            <p:ph type="sldNum" sz="quarter" idx="5"/>
          </p:nvPr>
        </p:nvSpPr>
        <p:spPr/>
        <p:txBody>
          <a:bodyPr/>
          <a:lstStyle/>
          <a:p>
            <a:fld id="{293657A3-4648-A64E-8EC2-76BF3199CF4A}" type="slidenum">
              <a:rPr lang="it-IT" smtClean="0"/>
              <a:t>18</a:t>
            </a:fld>
            <a:endParaRPr lang="it-IT"/>
          </a:p>
        </p:txBody>
      </p:sp>
    </p:spTree>
    <p:extLst>
      <p:ext uri="{BB962C8B-B14F-4D97-AF65-F5344CB8AC3E}">
        <p14:creationId xmlns:p14="http://schemas.microsoft.com/office/powerpoint/2010/main" val="8905485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E’ una dinamica migratoria documentata fin dal neolitico. Si noti che a nord della fascia delle steppe eurasiatiche si estende la pianura irrigata  e  continua</a:t>
            </a:r>
            <a:br>
              <a:rPr lang="it-IT" dirty="0"/>
            </a:br>
            <a:r>
              <a:rPr lang="it-IT" dirty="0"/>
              <a:t>più  estesa al mondo,  dalla Francia fino alle coste del Pacifico. </a:t>
            </a:r>
          </a:p>
        </p:txBody>
      </p:sp>
      <p:sp>
        <p:nvSpPr>
          <p:cNvPr id="4" name="Segnaposto numero diapositiva 3"/>
          <p:cNvSpPr>
            <a:spLocks noGrp="1"/>
          </p:cNvSpPr>
          <p:nvPr>
            <p:ph type="sldNum" sz="quarter" idx="5"/>
          </p:nvPr>
        </p:nvSpPr>
        <p:spPr/>
        <p:txBody>
          <a:bodyPr/>
          <a:lstStyle/>
          <a:p>
            <a:fld id="{293657A3-4648-A64E-8EC2-76BF3199CF4A}" type="slidenum">
              <a:rPr lang="it-IT" smtClean="0"/>
              <a:t>19</a:t>
            </a:fld>
            <a:endParaRPr lang="it-IT"/>
          </a:p>
        </p:txBody>
      </p:sp>
    </p:spTree>
    <p:extLst>
      <p:ext uri="{BB962C8B-B14F-4D97-AF65-F5344CB8AC3E}">
        <p14:creationId xmlns:p14="http://schemas.microsoft.com/office/powerpoint/2010/main" val="29598741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Poiché le precipitazioni sono concentrate nell’area in cui ci sono mari caldi, il cuore d’Eurasia è costituito di steppe e deserti,  mentre  tre quarti della popolazione è concentrata lungo le coste.  In questo senso, dice Mackinder, il vero confine sud d’Europa è il Sahara</a:t>
            </a:r>
          </a:p>
          <a:p>
            <a:endParaRPr lang="it-IT" dirty="0"/>
          </a:p>
        </p:txBody>
      </p:sp>
      <p:sp>
        <p:nvSpPr>
          <p:cNvPr id="4" name="Segnaposto numero diapositiva 3"/>
          <p:cNvSpPr>
            <a:spLocks noGrp="1"/>
          </p:cNvSpPr>
          <p:nvPr>
            <p:ph type="sldNum" sz="quarter" idx="5"/>
          </p:nvPr>
        </p:nvSpPr>
        <p:spPr/>
        <p:txBody>
          <a:bodyPr/>
          <a:lstStyle/>
          <a:p>
            <a:fld id="{293657A3-4648-A64E-8EC2-76BF3199CF4A}" type="slidenum">
              <a:rPr lang="it-IT" smtClean="0"/>
              <a:t>20</a:t>
            </a:fld>
            <a:endParaRPr lang="it-IT"/>
          </a:p>
        </p:txBody>
      </p:sp>
    </p:spTree>
    <p:extLst>
      <p:ext uri="{BB962C8B-B14F-4D97-AF65-F5344CB8AC3E}">
        <p14:creationId xmlns:p14="http://schemas.microsoft.com/office/powerpoint/2010/main" val="4165181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C1125F-9842-D79B-85DB-666918DAC72B}"/>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A03D85A8-60B4-DAEA-932E-9C92E39C9EB7}"/>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C0E2794F-EFEE-B20D-7249-C4432BA1E092}"/>
              </a:ext>
            </a:extLst>
          </p:cNvPr>
          <p:cNvSpPr>
            <a:spLocks noGrp="1"/>
          </p:cNvSpPr>
          <p:nvPr>
            <p:ph type="body" idx="1"/>
          </p:nvPr>
        </p:nvSpPr>
        <p:spPr/>
        <p:txBody>
          <a:bodyPr/>
          <a:lstStyle/>
          <a:p>
            <a:r>
              <a:rPr lang="it-IT" dirty="0"/>
              <a:t>Nelle  diciassette  pagine scritte per una delle riunioni periodiche della Royal </a:t>
            </a:r>
            <a:r>
              <a:rPr lang="it-IT" dirty="0" err="1"/>
              <a:t>Geographical</a:t>
            </a:r>
            <a:r>
              <a:rPr lang="it-IT" dirty="0"/>
              <a:t> Society di Londra a gennaio del 1904, </a:t>
            </a:r>
            <a:br>
              <a:rPr lang="it-IT" dirty="0"/>
            </a:br>
            <a:r>
              <a:rPr lang="it-IT" dirty="0"/>
              <a:t>Mackinder sostiene una visione radicalmente innovativa della storia.</a:t>
            </a:r>
            <a:br>
              <a:rPr lang="it-IT" dirty="0"/>
            </a:br>
            <a:r>
              <a:rPr lang="it-IT" dirty="0"/>
              <a:t>  </a:t>
            </a:r>
            <a:br>
              <a:rPr lang="it-IT" dirty="0"/>
            </a:br>
            <a:r>
              <a:rPr lang="it-IT" dirty="0"/>
              <a:t>Riassumiamo i punti chiave della sua presentazione:</a:t>
            </a:r>
            <a:br>
              <a:rPr lang="it-IT" dirty="0"/>
            </a:br>
            <a:br>
              <a:rPr lang="it-IT" dirty="0"/>
            </a:br>
            <a:r>
              <a:rPr lang="it-IT" dirty="0"/>
              <a:t>1 -  All’inizio del XX secolo è conclusa ‘ l’età colombiana della storia’,  iniziata con la scoperta delle Americhe e proseguita con l’esplorazione di ogni angolo del globo, sia per terra che per mare,  fino alla ‘virtualmente totale appropriazione politica’  dell’intero globo, dove ormai non ci sono spazi non governati. </a:t>
            </a:r>
            <a:br>
              <a:rPr lang="it-IT" dirty="0"/>
            </a:br>
            <a:br>
              <a:rPr lang="it-IT" dirty="0"/>
            </a:br>
            <a:endParaRPr lang="it-IT" dirty="0"/>
          </a:p>
        </p:txBody>
      </p:sp>
      <p:sp>
        <p:nvSpPr>
          <p:cNvPr id="4" name="Segnaposto numero diapositiva 3">
            <a:extLst>
              <a:ext uri="{FF2B5EF4-FFF2-40B4-BE49-F238E27FC236}">
                <a16:creationId xmlns:a16="http://schemas.microsoft.com/office/drawing/2014/main" id="{78B6B93D-8E0C-B092-2991-F48C0CBC6809}"/>
              </a:ext>
            </a:extLst>
          </p:cNvPr>
          <p:cNvSpPr>
            <a:spLocks noGrp="1"/>
          </p:cNvSpPr>
          <p:nvPr>
            <p:ph type="sldNum" sz="quarter" idx="5"/>
          </p:nvPr>
        </p:nvSpPr>
        <p:spPr/>
        <p:txBody>
          <a:bodyPr/>
          <a:lstStyle/>
          <a:p>
            <a:fld id="{293657A3-4648-A64E-8EC2-76BF3199CF4A}" type="slidenum">
              <a:rPr lang="it-IT" smtClean="0"/>
              <a:t>3</a:t>
            </a:fld>
            <a:endParaRPr lang="it-IT"/>
          </a:p>
        </p:txBody>
      </p:sp>
    </p:spTree>
    <p:extLst>
      <p:ext uri="{BB962C8B-B14F-4D97-AF65-F5344CB8AC3E}">
        <p14:creationId xmlns:p14="http://schemas.microsoft.com/office/powerpoint/2010/main" val="9423873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 Inoltre nella massa territoriale centrale di Eurasia,  che </a:t>
            </a:r>
            <a:r>
              <a:rPr lang="it-IT" dirty="0" err="1"/>
              <a:t>Mackinder</a:t>
            </a:r>
            <a:r>
              <a:rPr lang="it-IT" dirty="0"/>
              <a:t> definisce  ‘</a:t>
            </a:r>
            <a:r>
              <a:rPr lang="it-IT" dirty="0" err="1"/>
              <a:t>heartland</a:t>
            </a:r>
            <a:r>
              <a:rPr lang="it-IT" dirty="0"/>
              <a:t>’, terra-cuore ovverossia cuore della Terra,  </a:t>
            </a:r>
          </a:p>
          <a:p>
            <a:r>
              <a:rPr lang="it-IT" dirty="0"/>
              <a:t>i fiumi non hanno sbocco a mari navigabili,  dunque non sono serviti alle popolazioni locali per comunicare e commerciare con il  mondo. </a:t>
            </a:r>
          </a:p>
          <a:p>
            <a:r>
              <a:rPr lang="it-IT" dirty="0"/>
              <a:t>Hanno dovuto usare i pochi passaggi terrestri disponibili per riversarsi a ovest in Europa, a est in Cina, a sud fino al Medio Oriente </a:t>
            </a:r>
          </a:p>
          <a:p>
            <a:endParaRPr lang="it-IT" dirty="0"/>
          </a:p>
        </p:txBody>
      </p:sp>
      <p:sp>
        <p:nvSpPr>
          <p:cNvPr id="4" name="Segnaposto numero diapositiva 3"/>
          <p:cNvSpPr>
            <a:spLocks noGrp="1"/>
          </p:cNvSpPr>
          <p:nvPr>
            <p:ph type="sldNum" sz="quarter" idx="5"/>
          </p:nvPr>
        </p:nvSpPr>
        <p:spPr/>
        <p:txBody>
          <a:bodyPr/>
          <a:lstStyle/>
          <a:p>
            <a:fld id="{293657A3-4648-A64E-8EC2-76BF3199CF4A}" type="slidenum">
              <a:rPr lang="it-IT" smtClean="0"/>
              <a:t>21</a:t>
            </a:fld>
            <a:endParaRPr lang="it-IT"/>
          </a:p>
        </p:txBody>
      </p:sp>
    </p:spTree>
    <p:extLst>
      <p:ext uri="{BB962C8B-B14F-4D97-AF65-F5344CB8AC3E}">
        <p14:creationId xmlns:p14="http://schemas.microsoft.com/office/powerpoint/2010/main" val="7116891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Attorno a questa grande </a:t>
            </a:r>
            <a:r>
              <a:rPr lang="it-IT" dirty="0" err="1"/>
              <a:t>heart-land</a:t>
            </a:r>
            <a:r>
              <a:rPr lang="it-IT" dirty="0"/>
              <a:t> si estende un vasto arco di terre accessibili alla navigazione,  una </a:t>
            </a:r>
            <a:r>
              <a:rPr lang="it-IT" dirty="0" err="1"/>
              <a:t>rimland</a:t>
            </a:r>
            <a:r>
              <a:rPr lang="it-IT" dirty="0"/>
              <a:t> in cui si distinguono  quattro aree geografiche diverse, </a:t>
            </a:r>
          </a:p>
          <a:p>
            <a:r>
              <a:rPr lang="it-IT" dirty="0"/>
              <a:t>che hanno sviluppato diverse civiltà su base ideologica religiosa:</a:t>
            </a:r>
          </a:p>
          <a:p>
            <a:r>
              <a:rPr lang="it-IT" dirty="0"/>
              <a:t>1) nella regione monsonica rivolta verso  l’Oceano Pacifico la civiltà buddista-taoista</a:t>
            </a:r>
          </a:p>
          <a:p>
            <a:r>
              <a:rPr lang="it-IT" dirty="0"/>
              <a:t>2)  nella regione monsonica rivolta verso l’Oceano Indiano la civiltà braminica,</a:t>
            </a:r>
          </a:p>
          <a:p>
            <a:r>
              <a:rPr lang="it-IT" dirty="0"/>
              <a:t>3)  nell’area temperata  d’Europa la civiltà cristiana, </a:t>
            </a:r>
          </a:p>
          <a:p>
            <a:r>
              <a:rPr lang="it-IT" dirty="0"/>
              <a:t>4) lungo  le semiaride aree costiere del Medio Oriente e del Nordafrica la civiltà mussulmana</a:t>
            </a:r>
          </a:p>
        </p:txBody>
      </p:sp>
      <p:sp>
        <p:nvSpPr>
          <p:cNvPr id="4" name="Segnaposto numero diapositiva 3"/>
          <p:cNvSpPr>
            <a:spLocks noGrp="1"/>
          </p:cNvSpPr>
          <p:nvPr>
            <p:ph type="sldNum" sz="quarter" idx="5"/>
          </p:nvPr>
        </p:nvSpPr>
        <p:spPr/>
        <p:txBody>
          <a:bodyPr/>
          <a:lstStyle/>
          <a:p>
            <a:fld id="{293657A3-4648-A64E-8EC2-76BF3199CF4A}" type="slidenum">
              <a:rPr lang="it-IT" smtClean="0"/>
              <a:t>22</a:t>
            </a:fld>
            <a:endParaRPr lang="it-IT"/>
          </a:p>
        </p:txBody>
      </p:sp>
    </p:spTree>
    <p:extLst>
      <p:ext uri="{BB962C8B-B14F-4D97-AF65-F5344CB8AC3E}">
        <p14:creationId xmlns:p14="http://schemas.microsoft.com/office/powerpoint/2010/main" val="18771718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18AF6F-5FDD-9F74-5C84-5FEAAF59A6B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0799601F-0BAD-3650-9FF4-3890BC6FA540}"/>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71457524-A96B-99A2-7B99-CB47AADCF6EE}"/>
              </a:ext>
            </a:extLst>
          </p:cNvPr>
          <p:cNvSpPr>
            <a:spLocks noGrp="1"/>
          </p:cNvSpPr>
          <p:nvPr>
            <p:ph type="body" idx="1"/>
          </p:nvPr>
        </p:nvSpPr>
        <p:spPr/>
        <p:txBody>
          <a:bodyPr/>
          <a:lstStyle/>
          <a:p>
            <a:r>
              <a:rPr lang="it-IT" dirty="0"/>
              <a:t>Attorno a questa grande </a:t>
            </a:r>
            <a:r>
              <a:rPr lang="it-IT" dirty="0" err="1"/>
              <a:t>heart-land</a:t>
            </a:r>
            <a:r>
              <a:rPr lang="it-IT" dirty="0"/>
              <a:t> si estende un vasto arco di terre accessibili alla navigazione,  una </a:t>
            </a:r>
            <a:r>
              <a:rPr lang="it-IT" dirty="0" err="1"/>
              <a:t>rimland</a:t>
            </a:r>
            <a:r>
              <a:rPr lang="it-IT" dirty="0"/>
              <a:t> in cui si distinguono  quattro aree geografiche diverse, che hanno sviluppato diverse civiltà su base ideologica religiosa:</a:t>
            </a:r>
          </a:p>
          <a:p>
            <a:r>
              <a:rPr lang="it-IT" dirty="0"/>
              <a:t>1) nella regione monsonica rivolta verso  l’Oceano Pacifico la civiltà buddista-taoista</a:t>
            </a:r>
          </a:p>
          <a:p>
            <a:r>
              <a:rPr lang="it-IT" dirty="0"/>
              <a:t>2)  nella regione monsonica rivolta verso l’Oceano Indiano la civiltà braminica,</a:t>
            </a:r>
          </a:p>
          <a:p>
            <a:r>
              <a:rPr lang="it-IT" dirty="0"/>
              <a:t>3)  nell’area temperata  d’Europa la civiltà cristiana, </a:t>
            </a:r>
          </a:p>
          <a:p>
            <a:r>
              <a:rPr lang="it-IT" dirty="0"/>
              <a:t>4) lungo  le semiaride aree costiere del Medio Oriente e del Nordafrica la civiltà mussulmana</a:t>
            </a:r>
          </a:p>
        </p:txBody>
      </p:sp>
      <p:sp>
        <p:nvSpPr>
          <p:cNvPr id="4" name="Segnaposto numero diapositiva 3">
            <a:extLst>
              <a:ext uri="{FF2B5EF4-FFF2-40B4-BE49-F238E27FC236}">
                <a16:creationId xmlns:a16="http://schemas.microsoft.com/office/drawing/2014/main" id="{8797517E-AEBB-F83D-9226-94D5B5879AC4}"/>
              </a:ext>
            </a:extLst>
          </p:cNvPr>
          <p:cNvSpPr>
            <a:spLocks noGrp="1"/>
          </p:cNvSpPr>
          <p:nvPr>
            <p:ph type="sldNum" sz="quarter" idx="5"/>
          </p:nvPr>
        </p:nvSpPr>
        <p:spPr/>
        <p:txBody>
          <a:bodyPr/>
          <a:lstStyle/>
          <a:p>
            <a:fld id="{293657A3-4648-A64E-8EC2-76BF3199CF4A}" type="slidenum">
              <a:rPr lang="it-IT" smtClean="0"/>
              <a:t>23</a:t>
            </a:fld>
            <a:endParaRPr lang="it-IT"/>
          </a:p>
        </p:txBody>
      </p:sp>
    </p:spTree>
    <p:extLst>
      <p:ext uri="{BB962C8B-B14F-4D97-AF65-F5344CB8AC3E}">
        <p14:creationId xmlns:p14="http://schemas.microsoft.com/office/powerpoint/2010/main" val="9295660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Il Medio Oriente, dice Mackinder, è la più debole delle quattro civiltà, perché ha pochi terreni agricoli, per lo più poveri, perciò non ha abbastanza risorse </a:t>
            </a:r>
          </a:p>
          <a:p>
            <a:r>
              <a:rPr lang="it-IT" dirty="0"/>
              <a:t>per resistere a lungo ad un assedio costiero da parte di potenze marittime, ed è vulnerabile anche agli attacchi di popolazioni  dall’Asia Centrale, attraverso l’Iran. </a:t>
            </a:r>
          </a:p>
          <a:p>
            <a:endParaRPr lang="it-IT" dirty="0"/>
          </a:p>
        </p:txBody>
      </p:sp>
      <p:sp>
        <p:nvSpPr>
          <p:cNvPr id="4" name="Segnaposto numero diapositiva 3"/>
          <p:cNvSpPr>
            <a:spLocks noGrp="1"/>
          </p:cNvSpPr>
          <p:nvPr>
            <p:ph type="sldNum" sz="quarter" idx="5"/>
          </p:nvPr>
        </p:nvSpPr>
        <p:spPr/>
        <p:txBody>
          <a:bodyPr/>
          <a:lstStyle/>
          <a:p>
            <a:fld id="{293657A3-4648-A64E-8EC2-76BF3199CF4A}" type="slidenum">
              <a:rPr lang="it-IT" smtClean="0"/>
              <a:t>24</a:t>
            </a:fld>
            <a:endParaRPr lang="it-IT"/>
          </a:p>
        </p:txBody>
      </p:sp>
    </p:spTree>
    <p:extLst>
      <p:ext uri="{BB962C8B-B14F-4D97-AF65-F5344CB8AC3E}">
        <p14:creationId xmlns:p14="http://schemas.microsoft.com/office/powerpoint/2010/main" val="40362155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In conclusione  Mackinder dice che, dal punto di vista storico, lo </a:t>
            </a:r>
            <a:r>
              <a:rPr lang="it-IT" dirty="0" err="1"/>
              <a:t>heartland</a:t>
            </a:r>
            <a:r>
              <a:rPr lang="it-IT" dirty="0"/>
              <a:t> di steppe è il perno (pivot) dell’evoluzione storica, perché da lì sono partite ondate su ondate di orde a cavallo che hanno costretto le popolazioni del primo arco esterno (</a:t>
            </a:r>
            <a:r>
              <a:rPr lang="it-IT" dirty="0" err="1"/>
              <a:t>inner</a:t>
            </a:r>
            <a:r>
              <a:rPr lang="it-IT" dirty="0"/>
              <a:t> </a:t>
            </a:r>
            <a:r>
              <a:rPr lang="it-IT" dirty="0" err="1"/>
              <a:t>crescent</a:t>
            </a:r>
            <a:r>
              <a:rPr lang="it-IT" dirty="0"/>
              <a:t>) a reagire attraverso guerre e alleanze, conquiste e sconfitte, ricerca di risorse e innovazioni tecnologiche ,  fino a scoprire </a:t>
            </a:r>
            <a:r>
              <a:rPr lang="it-IT" dirty="0" err="1"/>
              <a:t>l’outer</a:t>
            </a:r>
            <a:r>
              <a:rPr lang="it-IT" dirty="0"/>
              <a:t> </a:t>
            </a:r>
            <a:r>
              <a:rPr lang="it-IT" dirty="0" err="1"/>
              <a:t>crescent</a:t>
            </a:r>
            <a:r>
              <a:rPr lang="it-IT" dirty="0"/>
              <a:t>, altre isole-continenti.</a:t>
            </a:r>
          </a:p>
          <a:p>
            <a:endParaRPr lang="it-IT" dirty="0"/>
          </a:p>
        </p:txBody>
      </p:sp>
      <p:sp>
        <p:nvSpPr>
          <p:cNvPr id="4" name="Segnaposto numero diapositiva 3"/>
          <p:cNvSpPr>
            <a:spLocks noGrp="1"/>
          </p:cNvSpPr>
          <p:nvPr>
            <p:ph type="sldNum" sz="quarter" idx="5"/>
          </p:nvPr>
        </p:nvSpPr>
        <p:spPr/>
        <p:txBody>
          <a:bodyPr/>
          <a:lstStyle/>
          <a:p>
            <a:fld id="{293657A3-4648-A64E-8EC2-76BF3199CF4A}" type="slidenum">
              <a:rPr lang="it-IT" smtClean="0"/>
              <a:t>25</a:t>
            </a:fld>
            <a:endParaRPr lang="it-IT"/>
          </a:p>
        </p:txBody>
      </p:sp>
    </p:spTree>
    <p:extLst>
      <p:ext uri="{BB962C8B-B14F-4D97-AF65-F5344CB8AC3E}">
        <p14:creationId xmlns:p14="http://schemas.microsoft.com/office/powerpoint/2010/main" val="37484974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Mackinder  termina  la dissertazione  riconoscendo che strade ferrate e navi transoceaniche hanno modificato  i rapporti di forza fra pivot (perno)e </a:t>
            </a:r>
            <a:r>
              <a:rPr lang="it-IT" dirty="0" err="1"/>
              <a:t>crescents</a:t>
            </a:r>
            <a:r>
              <a:rPr lang="it-IT" dirty="0"/>
              <a:t> (archi) ,poi </a:t>
            </a:r>
            <a:r>
              <a:rPr lang="it-IT" b="1" dirty="0"/>
              <a:t>mette in guardia dal pericolo che,  proprio grazie alle ferrovie e ai transatlantici, la Russia o la Cina possano impadronirsi sia dell’area pivot, ricca di risorse minerarie e di popoli guerrieri,  sia delle coste e dei mari </a:t>
            </a:r>
            <a:r>
              <a:rPr lang="it-IT" b="1" dirty="0" err="1"/>
              <a:t>dell’inner</a:t>
            </a:r>
            <a:r>
              <a:rPr lang="it-IT" b="1" dirty="0"/>
              <a:t> o </a:t>
            </a:r>
            <a:r>
              <a:rPr lang="it-IT" b="1" dirty="0" err="1"/>
              <a:t>outer</a:t>
            </a:r>
            <a:r>
              <a:rPr lang="it-IT" b="1" dirty="0"/>
              <a:t> </a:t>
            </a:r>
            <a:r>
              <a:rPr lang="it-IT" b="1" dirty="0" err="1"/>
              <a:t>crescent</a:t>
            </a:r>
            <a:r>
              <a:rPr lang="it-IT" b="1" dirty="0"/>
              <a:t>, perché una tale potenza  potrebbe  sconfiggere tutte le altre</a:t>
            </a:r>
            <a:r>
              <a:rPr lang="it-IT" dirty="0"/>
              <a:t>. </a:t>
            </a:r>
          </a:p>
          <a:p>
            <a:endParaRPr lang="it-IT" dirty="0"/>
          </a:p>
        </p:txBody>
      </p:sp>
      <p:sp>
        <p:nvSpPr>
          <p:cNvPr id="4" name="Segnaposto numero diapositiva 3"/>
          <p:cNvSpPr>
            <a:spLocks noGrp="1"/>
          </p:cNvSpPr>
          <p:nvPr>
            <p:ph type="sldNum" sz="quarter" idx="5"/>
          </p:nvPr>
        </p:nvSpPr>
        <p:spPr/>
        <p:txBody>
          <a:bodyPr/>
          <a:lstStyle/>
          <a:p>
            <a:fld id="{293657A3-4648-A64E-8EC2-76BF3199CF4A}" type="slidenum">
              <a:rPr lang="it-IT" smtClean="0"/>
              <a:t>26</a:t>
            </a:fld>
            <a:endParaRPr lang="it-IT"/>
          </a:p>
        </p:txBody>
      </p:sp>
    </p:spTree>
    <p:extLst>
      <p:ext uri="{BB962C8B-B14F-4D97-AF65-F5344CB8AC3E}">
        <p14:creationId xmlns:p14="http://schemas.microsoft.com/office/powerpoint/2010/main" val="1749861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Con questo ammonimento in mente possiamo capire meglio  la storia dei 100 anni successivi e la situazione attuale</a:t>
            </a:r>
          </a:p>
          <a:p>
            <a:endParaRPr lang="it-IT" dirty="0"/>
          </a:p>
        </p:txBody>
      </p:sp>
      <p:sp>
        <p:nvSpPr>
          <p:cNvPr id="4" name="Segnaposto numero diapositiva 3"/>
          <p:cNvSpPr>
            <a:spLocks noGrp="1"/>
          </p:cNvSpPr>
          <p:nvPr>
            <p:ph type="sldNum" sz="quarter" idx="5"/>
          </p:nvPr>
        </p:nvSpPr>
        <p:spPr/>
        <p:txBody>
          <a:bodyPr/>
          <a:lstStyle/>
          <a:p>
            <a:fld id="{293657A3-4648-A64E-8EC2-76BF3199CF4A}" type="slidenum">
              <a:rPr lang="it-IT" smtClean="0"/>
              <a:t>27</a:t>
            </a:fld>
            <a:endParaRPr lang="it-IT"/>
          </a:p>
        </p:txBody>
      </p:sp>
    </p:spTree>
    <p:extLst>
      <p:ext uri="{BB962C8B-B14F-4D97-AF65-F5344CB8AC3E}">
        <p14:creationId xmlns:p14="http://schemas.microsoft.com/office/powerpoint/2010/main" val="39329460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Di conseguenza la storia umana nel XX secolo torna a svolgersi in spazi noti e limitati, come prima dell’epoca colombiana,   </a:t>
            </a:r>
            <a:br>
              <a:rPr lang="it-IT" dirty="0"/>
            </a:br>
            <a:r>
              <a:rPr lang="it-IT" dirty="0"/>
              <a:t>e </a:t>
            </a:r>
            <a:r>
              <a:rPr lang="it-IT" b="1" dirty="0"/>
              <a:t>gli statisti di ogni parte del mondo spostano l’attenzione dalle conquiste territoriali all’efficienza relativa dei sistemi di governo</a:t>
            </a:r>
            <a:br>
              <a:rPr lang="it-IT" dirty="0"/>
            </a:br>
            <a:r>
              <a:rPr lang="it-IT" dirty="0"/>
              <a:t> Gli Inglesi lo stavano già facendo nel loro Impero, puntando non su ulteriori espansioni territoriali,  ma sulla formazione e cooptazione delle classi dirigenti locali. Questa politica   avrebbe portato alla creazione del Commonwealth nel 1926, organizzazione  post- coloniale  che ancora sopravvive. </a:t>
            </a:r>
            <a:br>
              <a:rPr lang="it-IT" dirty="0"/>
            </a:br>
            <a:r>
              <a:rPr lang="it-IT" dirty="0"/>
              <a:t>Ecco dunque la prima importante idea strategica di Mackinder:  </a:t>
            </a:r>
            <a:r>
              <a:rPr lang="it-IT" b="1" dirty="0"/>
              <a:t>il periodo delle facili conquiste territoriali è finito,  torneranno gli scontri per la supremazia in Eurasia</a:t>
            </a:r>
          </a:p>
        </p:txBody>
      </p:sp>
      <p:sp>
        <p:nvSpPr>
          <p:cNvPr id="4" name="Segnaposto numero diapositiva 3"/>
          <p:cNvSpPr>
            <a:spLocks noGrp="1"/>
          </p:cNvSpPr>
          <p:nvPr>
            <p:ph type="sldNum" sz="quarter" idx="5"/>
          </p:nvPr>
        </p:nvSpPr>
        <p:spPr/>
        <p:txBody>
          <a:bodyPr/>
          <a:lstStyle/>
          <a:p>
            <a:fld id="{293657A3-4648-A64E-8EC2-76BF3199CF4A}" type="slidenum">
              <a:rPr lang="it-IT" smtClean="0"/>
              <a:t>4</a:t>
            </a:fld>
            <a:endParaRPr lang="it-IT"/>
          </a:p>
        </p:txBody>
      </p:sp>
    </p:spTree>
    <p:extLst>
      <p:ext uri="{BB962C8B-B14F-4D97-AF65-F5344CB8AC3E}">
        <p14:creationId xmlns:p14="http://schemas.microsoft.com/office/powerpoint/2010/main" val="17275520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Quindi Mackinder passa a descrivere gli aspetti geografici che hanno esercitato ‘</a:t>
            </a:r>
            <a:r>
              <a:rPr lang="it-IT" i="1" dirty="0"/>
              <a:t>l’influenza più coercitiva sull’agire </a:t>
            </a:r>
            <a:r>
              <a:rPr lang="it-IT" i="1" dirty="0" err="1"/>
              <a:t>umano</a:t>
            </a:r>
            <a:r>
              <a:rPr lang="it-IT" dirty="0" err="1"/>
              <a:t>’</a:t>
            </a:r>
            <a:r>
              <a:rPr lang="it-IT" dirty="0"/>
              <a:t>, </a:t>
            </a:r>
            <a:br>
              <a:rPr lang="it-IT" dirty="0"/>
            </a:br>
            <a:r>
              <a:rPr lang="it-IT" dirty="0"/>
              <a:t>per dimostrare che  </a:t>
            </a:r>
            <a:r>
              <a:rPr lang="it-IT" b="1" i="1" dirty="0"/>
              <a:t>le principali fasi della storia sono sempre state organicamente collegate alle caratteristiche geografiche</a:t>
            </a:r>
            <a:r>
              <a:rPr lang="it-IT" i="1" dirty="0"/>
              <a:t>, </a:t>
            </a:r>
            <a:br>
              <a:rPr lang="it-IT" i="1" dirty="0"/>
            </a:br>
            <a:r>
              <a:rPr lang="it-IT" i="1" dirty="0"/>
              <a:t>anche quando queste non erano ancora conosciute. </a:t>
            </a:r>
            <a:br>
              <a:rPr lang="it-IT" i="1" dirty="0"/>
            </a:br>
            <a:r>
              <a:rPr lang="it-IT" i="1" dirty="0"/>
              <a:t> </a:t>
            </a:r>
            <a:r>
              <a:rPr lang="it-IT" b="1" dirty="0" err="1"/>
              <a:t>Mackinder</a:t>
            </a:r>
            <a:r>
              <a:rPr lang="it-IT" b="1" dirty="0"/>
              <a:t> intende esplicitamente mostrare che la storia umana è parte della vita dell’organismo-mondo, anticipando di molti decenni i primi ecologisti </a:t>
            </a:r>
          </a:p>
        </p:txBody>
      </p:sp>
      <p:sp>
        <p:nvSpPr>
          <p:cNvPr id="4" name="Segnaposto numero diapositiva 3"/>
          <p:cNvSpPr>
            <a:spLocks noGrp="1"/>
          </p:cNvSpPr>
          <p:nvPr>
            <p:ph type="sldNum" sz="quarter" idx="5"/>
          </p:nvPr>
        </p:nvSpPr>
        <p:spPr/>
        <p:txBody>
          <a:bodyPr/>
          <a:lstStyle/>
          <a:p>
            <a:fld id="{293657A3-4648-A64E-8EC2-76BF3199CF4A}" type="slidenum">
              <a:rPr lang="it-IT" smtClean="0"/>
              <a:t>5</a:t>
            </a:fld>
            <a:endParaRPr lang="it-IT"/>
          </a:p>
        </p:txBody>
      </p:sp>
    </p:spTree>
    <p:extLst>
      <p:ext uri="{BB962C8B-B14F-4D97-AF65-F5344CB8AC3E}">
        <p14:creationId xmlns:p14="http://schemas.microsoft.com/office/powerpoint/2010/main" val="41955217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i="1" dirty="0"/>
              <a:t>So che posso soltanto cogliere uno degli aspetti della verità</a:t>
            </a:r>
            <a:r>
              <a:rPr lang="it-IT" dirty="0"/>
              <a:t>’,  dice Mackinder,  ‘</a:t>
            </a:r>
            <a:r>
              <a:rPr lang="it-IT" i="1" dirty="0"/>
              <a:t>dunque non intendo cadere nel materialismo’, perché ‘è l’uomo che inizia, non la natura, poi la natura in varia misura assume il controllo. </a:t>
            </a:r>
            <a:br>
              <a:rPr lang="it-IT" i="1" dirty="0"/>
            </a:br>
            <a:r>
              <a:rPr lang="it-IT" i="0" dirty="0"/>
              <a:t>L’uomo inizia pe</a:t>
            </a:r>
            <a:r>
              <a:rPr lang="it-IT" dirty="0"/>
              <a:t>rché agisce sotto la spinta della necessità e delle  ideologie. Ma come si sviluppano le ideologie, secondo Mackinder? </a:t>
            </a:r>
          </a:p>
        </p:txBody>
      </p:sp>
      <p:sp>
        <p:nvSpPr>
          <p:cNvPr id="4" name="Segnaposto numero diapositiva 3"/>
          <p:cNvSpPr>
            <a:spLocks noGrp="1"/>
          </p:cNvSpPr>
          <p:nvPr>
            <p:ph type="sldNum" sz="quarter" idx="5"/>
          </p:nvPr>
        </p:nvSpPr>
        <p:spPr/>
        <p:txBody>
          <a:bodyPr/>
          <a:lstStyle/>
          <a:p>
            <a:fld id="{293657A3-4648-A64E-8EC2-76BF3199CF4A}" type="slidenum">
              <a:rPr lang="it-IT" smtClean="0"/>
              <a:t>6</a:t>
            </a:fld>
            <a:endParaRPr lang="it-IT"/>
          </a:p>
        </p:txBody>
      </p:sp>
    </p:spTree>
    <p:extLst>
      <p:ext uri="{BB962C8B-B14F-4D97-AF65-F5344CB8AC3E}">
        <p14:creationId xmlns:p14="http://schemas.microsoft.com/office/powerpoint/2010/main" val="33540506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Mackinder sa che ‘</a:t>
            </a:r>
            <a:r>
              <a:rPr lang="it-IT" b="1" i="1" dirty="0"/>
              <a:t>le idee che forgiano una nazione, in quanto diversa da un semplice gruppo di animali umani, sono sempre state accettate sotto il peso di un comune tormento e per comune necessità di resistere a forze esterne</a:t>
            </a:r>
            <a:r>
              <a:rPr lang="it-IT" b="1" dirty="0"/>
              <a:t>’.  Però</a:t>
            </a:r>
            <a:r>
              <a:rPr lang="it-IT" dirty="0"/>
              <a:t>  la ‘</a:t>
            </a:r>
            <a:r>
              <a:rPr lang="it-IT" b="1" i="1" dirty="0"/>
              <a:t>concezione letteraria</a:t>
            </a:r>
            <a:r>
              <a:rPr lang="it-IT" dirty="0"/>
              <a:t>’ della storia,  che vede nelle idee i motori degli eventi, perde di vista </a:t>
            </a:r>
            <a:r>
              <a:rPr lang="it-IT" b="1" i="1" dirty="0"/>
              <a:t>‘ i moti più elementari la cui pressione causa di solito gli sforzi in cui nascono le grandi idee. </a:t>
            </a:r>
            <a:br>
              <a:rPr lang="it-IT" b="1" i="1" dirty="0"/>
            </a:br>
            <a:r>
              <a:rPr lang="it-IT" dirty="0"/>
              <a:t> Ecco l’idea ardita e innovativa di Mackinder: le idee sono frutto della reazione alle necessità e alle tragedie della storia, non sono i primi motori della storia</a:t>
            </a:r>
            <a:br>
              <a:rPr lang="it-IT" dirty="0"/>
            </a:br>
            <a:endParaRPr lang="it-IT" dirty="0"/>
          </a:p>
        </p:txBody>
      </p:sp>
      <p:sp>
        <p:nvSpPr>
          <p:cNvPr id="4" name="Segnaposto numero diapositiva 3"/>
          <p:cNvSpPr>
            <a:spLocks noGrp="1"/>
          </p:cNvSpPr>
          <p:nvPr>
            <p:ph type="sldNum" sz="quarter" idx="5"/>
          </p:nvPr>
        </p:nvSpPr>
        <p:spPr/>
        <p:txBody>
          <a:bodyPr/>
          <a:lstStyle/>
          <a:p>
            <a:fld id="{293657A3-4648-A64E-8EC2-76BF3199CF4A}" type="slidenum">
              <a:rPr lang="it-IT" smtClean="0"/>
              <a:t>7</a:t>
            </a:fld>
            <a:endParaRPr lang="it-IT"/>
          </a:p>
        </p:txBody>
      </p:sp>
    </p:spTree>
    <p:extLst>
      <p:ext uri="{BB962C8B-B14F-4D97-AF65-F5344CB8AC3E}">
        <p14:creationId xmlns:p14="http://schemas.microsoft.com/office/powerpoint/2010/main" val="32662044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err="1"/>
              <a:t>Mackinder</a:t>
            </a:r>
            <a:r>
              <a:rPr lang="it-IT" dirty="0"/>
              <a:t> invita poi a guardare all’Europa e alla sua storia come subordinata alla storia dell’</a:t>
            </a:r>
            <a:r>
              <a:rPr lang="it-IT" dirty="0" err="1"/>
              <a:t>Asia,perché</a:t>
            </a:r>
            <a:r>
              <a:rPr lang="it-IT" dirty="0"/>
              <a:t> la civiltà europea è il frutto della lotta contro le invasioni </a:t>
            </a:r>
            <a:r>
              <a:rPr lang="it-IT" dirty="0" err="1"/>
              <a:t>asiatiche.E</a:t>
            </a:r>
            <a:r>
              <a:rPr lang="it-IT" dirty="0"/>
              <a:t> passa a dimostrarlo.  </a:t>
            </a:r>
            <a:br>
              <a:rPr lang="it-IT" dirty="0"/>
            </a:br>
            <a:r>
              <a:rPr lang="it-IT" dirty="0"/>
              <a:t> Le idee di Mackinder non sono piaciute e ancora oggi non piacciono a intellettuali e politici con mentalità ideologizzata. Ma la grande cultura storica anglosassone è stata radicalmente trasformata dall’insieme del suo pensiero,  poi ne è stata trasformata anche la cultura globale,</a:t>
            </a:r>
            <a:br>
              <a:rPr lang="it-IT" dirty="0"/>
            </a:br>
            <a:r>
              <a:rPr lang="it-IT" dirty="0"/>
              <a:t>che però raramente ricorda quanto deve a Mackinder </a:t>
            </a:r>
          </a:p>
        </p:txBody>
      </p:sp>
      <p:sp>
        <p:nvSpPr>
          <p:cNvPr id="4" name="Segnaposto numero diapositiva 3"/>
          <p:cNvSpPr>
            <a:spLocks noGrp="1"/>
          </p:cNvSpPr>
          <p:nvPr>
            <p:ph type="sldNum" sz="quarter" idx="5"/>
          </p:nvPr>
        </p:nvSpPr>
        <p:spPr/>
        <p:txBody>
          <a:bodyPr/>
          <a:lstStyle/>
          <a:p>
            <a:fld id="{293657A3-4648-A64E-8EC2-76BF3199CF4A}" type="slidenum">
              <a:rPr lang="it-IT" smtClean="0"/>
              <a:t>8</a:t>
            </a:fld>
            <a:endParaRPr lang="it-IT"/>
          </a:p>
        </p:txBody>
      </p:sp>
    </p:spTree>
    <p:extLst>
      <p:ext uri="{BB962C8B-B14F-4D97-AF65-F5344CB8AC3E}">
        <p14:creationId xmlns:p14="http://schemas.microsoft.com/office/powerpoint/2010/main" val="31484577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Nel corso del XX secolo archeologia, antropologia, economia, medicina, psicologia e geografia hanno contribuito a creare la visione della ‘Grande Storia’ (Big History), cioè della storia globale dell’umanità, di cui sono frutto tanti magnifici libri di divulgazione famosi nel mondo intero,  da </a:t>
            </a:r>
            <a:r>
              <a:rPr lang="it-IT" i="1" dirty="0"/>
              <a:t>Armi acciaio e malattie </a:t>
            </a:r>
            <a:r>
              <a:rPr lang="it-IT" dirty="0"/>
              <a:t>di Jared Diamond (1997) a </a:t>
            </a:r>
            <a:r>
              <a:rPr lang="it-IT" i="1" dirty="0"/>
              <a:t>Sapiens</a:t>
            </a:r>
            <a:r>
              <a:rPr lang="it-IT" dirty="0"/>
              <a:t>  di Noah Harari (2011), oltre a studi più specialistici, ma di ottica globale, quali ‘</a:t>
            </a:r>
            <a:r>
              <a:rPr lang="it-IT" i="1" dirty="0"/>
              <a:t>Il trionfo ansioso,  storia globale del  capitalismo’, </a:t>
            </a:r>
          </a:p>
          <a:p>
            <a:r>
              <a:rPr lang="it-IT" i="1" dirty="0"/>
              <a:t>di Donald Sassoon ( 2022). </a:t>
            </a:r>
            <a:r>
              <a:rPr lang="it-IT" dirty="0"/>
              <a:t>L’apripista di questa grande evoluzione della cultura storiografica è stato Mackinder</a:t>
            </a:r>
          </a:p>
          <a:p>
            <a:endParaRPr lang="it-IT" dirty="0"/>
          </a:p>
        </p:txBody>
      </p:sp>
      <p:sp>
        <p:nvSpPr>
          <p:cNvPr id="4" name="Segnaposto numero diapositiva 3"/>
          <p:cNvSpPr>
            <a:spLocks noGrp="1"/>
          </p:cNvSpPr>
          <p:nvPr>
            <p:ph type="sldNum" sz="quarter" idx="5"/>
          </p:nvPr>
        </p:nvSpPr>
        <p:spPr/>
        <p:txBody>
          <a:bodyPr/>
          <a:lstStyle/>
          <a:p>
            <a:fld id="{293657A3-4648-A64E-8EC2-76BF3199CF4A}" type="slidenum">
              <a:rPr lang="it-IT" smtClean="0"/>
              <a:t>9</a:t>
            </a:fld>
            <a:endParaRPr lang="it-IT"/>
          </a:p>
        </p:txBody>
      </p:sp>
    </p:spTree>
    <p:extLst>
      <p:ext uri="{BB962C8B-B14F-4D97-AF65-F5344CB8AC3E}">
        <p14:creationId xmlns:p14="http://schemas.microsoft.com/office/powerpoint/2010/main" val="40865017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B41957-9C71-9B4A-78B1-060123945756}"/>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F9EC5E16-BB46-B1DA-4980-E5CEF6A8677C}"/>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47AF8374-F09E-3D70-40A7-524CED0DC881}"/>
              </a:ext>
            </a:extLst>
          </p:cNvPr>
          <p:cNvSpPr>
            <a:spLocks noGrp="1"/>
          </p:cNvSpPr>
          <p:nvPr>
            <p:ph type="body" idx="1"/>
          </p:nvPr>
        </p:nvSpPr>
        <p:spPr/>
        <p:txBody>
          <a:bodyPr/>
          <a:lstStyle/>
          <a:p>
            <a:r>
              <a:rPr lang="it-IT" dirty="0"/>
              <a:t>Osservando la successione delle mappe storiche fino al XVII secolo,  Mackinder nota che la grande pianura europea che va dal Danubio agli Urali </a:t>
            </a:r>
          </a:p>
          <a:p>
            <a:r>
              <a:rPr lang="it-IT" dirty="0"/>
              <a:t>è sempre divisa in sistemi politici diversi, disposti a nord e a sud di una ipotetica linea mediana che divide zone climatiche </a:t>
            </a:r>
            <a:r>
              <a:rPr lang="it-IT" dirty="0" err="1"/>
              <a:t>diverse,cui</a:t>
            </a:r>
            <a:r>
              <a:rPr lang="it-IT" dirty="0"/>
              <a:t> corrispondevano caratteristiche diverse del terreno:</a:t>
            </a:r>
          </a:p>
        </p:txBody>
      </p:sp>
      <p:sp>
        <p:nvSpPr>
          <p:cNvPr id="4" name="Segnaposto numero diapositiva 3">
            <a:extLst>
              <a:ext uri="{FF2B5EF4-FFF2-40B4-BE49-F238E27FC236}">
                <a16:creationId xmlns:a16="http://schemas.microsoft.com/office/drawing/2014/main" id="{981A2DED-7821-BBED-027E-ED5B448D0196}"/>
              </a:ext>
            </a:extLst>
          </p:cNvPr>
          <p:cNvSpPr>
            <a:spLocks noGrp="1"/>
          </p:cNvSpPr>
          <p:nvPr>
            <p:ph type="sldNum" sz="quarter" idx="5"/>
          </p:nvPr>
        </p:nvSpPr>
        <p:spPr/>
        <p:txBody>
          <a:bodyPr/>
          <a:lstStyle/>
          <a:p>
            <a:fld id="{293657A3-4648-A64E-8EC2-76BF3199CF4A}" type="slidenum">
              <a:rPr lang="it-IT" smtClean="0"/>
              <a:t>10</a:t>
            </a:fld>
            <a:endParaRPr lang="it-IT"/>
          </a:p>
        </p:txBody>
      </p:sp>
    </p:spTree>
    <p:extLst>
      <p:ext uri="{BB962C8B-B14F-4D97-AF65-F5344CB8AC3E}">
        <p14:creationId xmlns:p14="http://schemas.microsoft.com/office/powerpoint/2010/main" val="40048255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4/29/2025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4/29/2025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Fare clic per modificare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4/29/2025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Fare clic per modificare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4/29/2025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it-IT"/>
              <a:t>Fare clic per modificare lo stile del titolo dello schema</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Fare clic per modificare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4/29/2025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olo e testo vertical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it-IT"/>
              <a:t>Fare clic per modificare lo stile del titolo dello schema</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4/29/2025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4/29/2025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4/29/2025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4/29/2025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4/29/2025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4/29/2025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Trascinare l'immagine su un segnaposto o fare clic sull'icona per aggiungerla</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4/29/2025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4/29/2025</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4F3240C-2EF9-C2CD-E862-3ED5A48E7EBF}"/>
              </a:ext>
            </a:extLst>
          </p:cNvPr>
          <p:cNvSpPr>
            <a:spLocks noGrp="1"/>
          </p:cNvSpPr>
          <p:nvPr>
            <p:ph type="title"/>
          </p:nvPr>
        </p:nvSpPr>
        <p:spPr>
          <a:xfrm>
            <a:off x="6096001" y="1020933"/>
            <a:ext cx="5511282" cy="4856084"/>
          </a:xfrm>
        </p:spPr>
        <p:txBody>
          <a:bodyPr>
            <a:normAutofit/>
          </a:bodyPr>
          <a:lstStyle/>
          <a:p>
            <a:pPr algn="ctr"/>
            <a:r>
              <a:rPr lang="it-IT" dirty="0"/>
              <a:t>  </a:t>
            </a:r>
            <a:br>
              <a:rPr lang="it-IT" dirty="0"/>
            </a:br>
            <a:r>
              <a:rPr lang="it-IT" b="1" dirty="0"/>
              <a:t> </a:t>
            </a:r>
            <a:br>
              <a:rPr lang="it-IT" b="1" dirty="0"/>
            </a:br>
            <a:br>
              <a:rPr lang="it-IT" b="1" dirty="0"/>
            </a:br>
            <a:r>
              <a:rPr lang="it-IT" b="1" dirty="0"/>
              <a:t>La visione di </a:t>
            </a:r>
            <a:br>
              <a:rPr lang="it-IT" b="1" dirty="0"/>
            </a:br>
            <a:r>
              <a:rPr lang="it-IT" b="1" dirty="0"/>
              <a:t>sir </a:t>
            </a:r>
            <a:r>
              <a:rPr lang="it-IT" b="1" dirty="0" err="1"/>
              <a:t>Halford</a:t>
            </a:r>
            <a:r>
              <a:rPr lang="it-IT" b="1" dirty="0"/>
              <a:t> Mackinder </a:t>
            </a:r>
            <a:br>
              <a:rPr lang="it-IT" b="1" dirty="0"/>
            </a:br>
            <a:br>
              <a:rPr lang="it-IT" b="1" dirty="0"/>
            </a:br>
            <a:r>
              <a:rPr lang="it-IT" b="1" dirty="0"/>
              <a:t> </a:t>
            </a:r>
          </a:p>
        </p:txBody>
      </p:sp>
      <p:pic>
        <p:nvPicPr>
          <p:cNvPr id="4" name="Immagine 3" descr="Immagine che contiene testo, orologio, poster, libro&#10;&#10;Descrizione generata automaticamente">
            <a:extLst>
              <a:ext uri="{FF2B5EF4-FFF2-40B4-BE49-F238E27FC236}">
                <a16:creationId xmlns:a16="http://schemas.microsoft.com/office/drawing/2014/main" id="{F8E78645-A79A-8E15-8794-E2D7DF26363F}"/>
              </a:ext>
            </a:extLst>
          </p:cNvPr>
          <p:cNvPicPr>
            <a:picLocks noChangeAspect="1"/>
          </p:cNvPicPr>
          <p:nvPr/>
        </p:nvPicPr>
        <p:blipFill>
          <a:blip r:embed="rId2"/>
          <a:stretch>
            <a:fillRect/>
          </a:stretch>
        </p:blipFill>
        <p:spPr>
          <a:xfrm>
            <a:off x="2050742" y="718141"/>
            <a:ext cx="3675355" cy="5755363"/>
          </a:xfrm>
          <a:prstGeom prst="rect">
            <a:avLst/>
          </a:prstGeom>
        </p:spPr>
      </p:pic>
    </p:spTree>
    <p:extLst>
      <p:ext uri="{BB962C8B-B14F-4D97-AF65-F5344CB8AC3E}">
        <p14:creationId xmlns:p14="http://schemas.microsoft.com/office/powerpoint/2010/main" val="41986269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F46CB-5A48-2A02-18FE-CC2A2795700C}"/>
            </a:ext>
          </a:extLst>
        </p:cNvPr>
        <p:cNvGrpSpPr/>
        <p:nvPr/>
      </p:nvGrpSpPr>
      <p:grpSpPr>
        <a:xfrm>
          <a:off x="0" y="0"/>
          <a:ext cx="0" cy="0"/>
          <a:chOff x="0" y="0"/>
          <a:chExt cx="0" cy="0"/>
        </a:xfrm>
      </p:grpSpPr>
      <p:sp>
        <p:nvSpPr>
          <p:cNvPr id="5" name="CasellaDiTesto 4">
            <a:extLst>
              <a:ext uri="{FF2B5EF4-FFF2-40B4-BE49-F238E27FC236}">
                <a16:creationId xmlns:a16="http://schemas.microsoft.com/office/drawing/2014/main" id="{7D6F1184-9EC5-7840-CF7D-2382F1301866}"/>
              </a:ext>
            </a:extLst>
          </p:cNvPr>
          <p:cNvSpPr txBox="1"/>
          <p:nvPr/>
        </p:nvSpPr>
        <p:spPr>
          <a:xfrm>
            <a:off x="5441430" y="434715"/>
            <a:ext cx="6430780" cy="7355860"/>
          </a:xfrm>
          <a:prstGeom prst="rect">
            <a:avLst/>
          </a:prstGeom>
          <a:noFill/>
        </p:spPr>
        <p:txBody>
          <a:bodyPr wrap="square" rtlCol="0">
            <a:spAutoFit/>
          </a:bodyPr>
          <a:lstStyle/>
          <a:p>
            <a:pPr algn="ctr"/>
            <a:r>
              <a:rPr lang="it-IT" dirty="0">
                <a:latin typeface="Garamond" charset="0"/>
                <a:ea typeface="Garamond" charset="0"/>
                <a:cs typeface="Garamond" charset="0"/>
              </a:rPr>
              <a:t> </a:t>
            </a:r>
            <a:r>
              <a:rPr lang="it-IT" sz="3200" dirty="0">
                <a:latin typeface="+mj-lt"/>
                <a:ea typeface="Garamond" charset="0"/>
                <a:cs typeface="Garamond" charset="0"/>
              </a:rPr>
              <a:t> Fino al XVII secolo</a:t>
            </a:r>
          </a:p>
          <a:p>
            <a:pPr algn="ctr"/>
            <a:r>
              <a:rPr lang="it-IT" sz="3200" b="1" dirty="0">
                <a:solidFill>
                  <a:srgbClr val="FF0000"/>
                </a:solidFill>
                <a:latin typeface="+mj-lt"/>
                <a:ea typeface="Garamond" charset="0"/>
                <a:cs typeface="Garamond" charset="0"/>
              </a:rPr>
              <a:t>la grande pianura europea</a:t>
            </a:r>
            <a:r>
              <a:rPr lang="it-IT" sz="3200" b="1" dirty="0">
                <a:latin typeface="+mj-lt"/>
                <a:ea typeface="Garamond" charset="0"/>
                <a:cs typeface="Garamond" charset="0"/>
              </a:rPr>
              <a:t> </a:t>
            </a:r>
          </a:p>
          <a:p>
            <a:pPr algn="ctr"/>
            <a:r>
              <a:rPr lang="it-IT" sz="3200" dirty="0">
                <a:latin typeface="+mj-lt"/>
                <a:ea typeface="Garamond" charset="0"/>
                <a:cs typeface="Garamond" charset="0"/>
              </a:rPr>
              <a:t>che va dal Danubio agli Urali </a:t>
            </a:r>
          </a:p>
          <a:p>
            <a:pPr algn="ctr"/>
            <a:r>
              <a:rPr lang="it-IT" sz="3200" dirty="0">
                <a:latin typeface="+mj-lt"/>
                <a:ea typeface="Garamond" charset="0"/>
                <a:cs typeface="Garamond" charset="0"/>
              </a:rPr>
              <a:t>è sempre </a:t>
            </a:r>
            <a:r>
              <a:rPr lang="it-IT" sz="3200" b="1" dirty="0">
                <a:solidFill>
                  <a:srgbClr val="FF0000"/>
                </a:solidFill>
                <a:latin typeface="+mj-lt"/>
                <a:ea typeface="Garamond" charset="0"/>
                <a:cs typeface="Garamond" charset="0"/>
              </a:rPr>
              <a:t>divisa in sistemi politici diversi</a:t>
            </a:r>
            <a:r>
              <a:rPr lang="it-IT" sz="3200" dirty="0">
                <a:solidFill>
                  <a:srgbClr val="FF0000"/>
                </a:solidFill>
                <a:latin typeface="+mj-lt"/>
                <a:ea typeface="Garamond" charset="0"/>
                <a:cs typeface="Garamond" charset="0"/>
              </a:rPr>
              <a:t> </a:t>
            </a:r>
          </a:p>
          <a:p>
            <a:pPr algn="ctr"/>
            <a:r>
              <a:rPr lang="it-IT" sz="3200" b="1" dirty="0">
                <a:solidFill>
                  <a:srgbClr val="FF0000"/>
                </a:solidFill>
                <a:latin typeface="+mj-lt"/>
                <a:ea typeface="Garamond" charset="0"/>
                <a:cs typeface="Garamond" charset="0"/>
              </a:rPr>
              <a:t>disposti a nord e a sud </a:t>
            </a:r>
          </a:p>
          <a:p>
            <a:pPr algn="ctr"/>
            <a:r>
              <a:rPr lang="it-IT" sz="3200" b="1" dirty="0">
                <a:solidFill>
                  <a:srgbClr val="FF0000"/>
                </a:solidFill>
                <a:latin typeface="+mj-lt"/>
                <a:ea typeface="Garamond" charset="0"/>
                <a:cs typeface="Garamond" charset="0"/>
              </a:rPr>
              <a:t>di una ipotetica linea mediana </a:t>
            </a:r>
          </a:p>
          <a:p>
            <a:pPr algn="ctr"/>
            <a:r>
              <a:rPr lang="it-IT" sz="3200" b="1" dirty="0">
                <a:solidFill>
                  <a:srgbClr val="FF0000"/>
                </a:solidFill>
                <a:latin typeface="+mj-lt"/>
                <a:ea typeface="Garamond" charset="0"/>
                <a:cs typeface="Garamond" charset="0"/>
              </a:rPr>
              <a:t>che divide </a:t>
            </a:r>
          </a:p>
          <a:p>
            <a:pPr algn="ctr"/>
            <a:r>
              <a:rPr lang="it-IT" sz="3200" b="1" u="sng" dirty="0">
                <a:solidFill>
                  <a:srgbClr val="FF0000"/>
                </a:solidFill>
                <a:latin typeface="+mj-lt"/>
                <a:ea typeface="Garamond" charset="0"/>
                <a:cs typeface="Garamond" charset="0"/>
              </a:rPr>
              <a:t>zone climatiche diverse</a:t>
            </a:r>
          </a:p>
          <a:p>
            <a:pPr algn="ctr"/>
            <a:endParaRPr lang="it-IT" sz="3200" b="1" dirty="0">
              <a:solidFill>
                <a:srgbClr val="FF0000"/>
              </a:solidFill>
              <a:latin typeface="+mj-lt"/>
              <a:ea typeface="Garamond" charset="0"/>
              <a:cs typeface="Garamond" charset="0"/>
            </a:endParaRPr>
          </a:p>
          <a:p>
            <a:pPr algn="ctr"/>
            <a:r>
              <a:rPr lang="it-IT" sz="3200" b="1" dirty="0">
                <a:highlight>
                  <a:srgbClr val="FFFF00"/>
                </a:highlight>
                <a:latin typeface="+mj-lt"/>
                <a:ea typeface="Garamond" charset="0"/>
                <a:cs typeface="Garamond" charset="0"/>
              </a:rPr>
              <a:t>cui corrispondevano caratteristiche diverse</a:t>
            </a:r>
          </a:p>
          <a:p>
            <a:pPr algn="ctr"/>
            <a:r>
              <a:rPr lang="it-IT" sz="3200" b="1" dirty="0">
                <a:highlight>
                  <a:srgbClr val="FFFF00"/>
                </a:highlight>
                <a:latin typeface="+mj-lt"/>
                <a:ea typeface="Garamond" charset="0"/>
                <a:cs typeface="Garamond" charset="0"/>
              </a:rPr>
              <a:t>del terreno </a:t>
            </a:r>
          </a:p>
          <a:p>
            <a:pPr algn="ctr"/>
            <a:endParaRPr lang="it-IT" sz="2800" dirty="0">
              <a:highlight>
                <a:srgbClr val="FFFF00"/>
              </a:highlight>
              <a:latin typeface="+mj-lt"/>
              <a:ea typeface="Garamond" charset="0"/>
              <a:cs typeface="Garamond" charset="0"/>
            </a:endParaRPr>
          </a:p>
          <a:p>
            <a:pPr algn="just"/>
            <a:endParaRPr lang="it-IT" sz="2800" dirty="0">
              <a:latin typeface="Garamond" charset="0"/>
              <a:ea typeface="Garamond" charset="0"/>
              <a:cs typeface="Garamond" charset="0"/>
            </a:endParaRPr>
          </a:p>
        </p:txBody>
      </p:sp>
      <p:pic>
        <p:nvPicPr>
          <p:cNvPr id="2" name="Immagine 1">
            <a:extLst>
              <a:ext uri="{FF2B5EF4-FFF2-40B4-BE49-F238E27FC236}">
                <a16:creationId xmlns:a16="http://schemas.microsoft.com/office/drawing/2014/main" id="{CA756283-BC60-6055-655A-C88BA1A3B3E7}"/>
              </a:ext>
            </a:extLst>
          </p:cNvPr>
          <p:cNvPicPr>
            <a:picLocks noChangeAspect="1"/>
          </p:cNvPicPr>
          <p:nvPr/>
        </p:nvPicPr>
        <p:blipFill>
          <a:blip r:embed="rId3"/>
          <a:stretch>
            <a:fillRect/>
          </a:stretch>
        </p:blipFill>
        <p:spPr>
          <a:xfrm>
            <a:off x="854440" y="959370"/>
            <a:ext cx="4481576" cy="5216696"/>
          </a:xfrm>
          <a:prstGeom prst="rect">
            <a:avLst/>
          </a:prstGeom>
        </p:spPr>
      </p:pic>
    </p:spTree>
    <p:extLst>
      <p:ext uri="{BB962C8B-B14F-4D97-AF65-F5344CB8AC3E}">
        <p14:creationId xmlns:p14="http://schemas.microsoft.com/office/powerpoint/2010/main" val="5832679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E62546-D8D4-C0B4-5D1F-86838B4F5E2A}"/>
            </a:ext>
          </a:extLst>
        </p:cNvPr>
        <p:cNvGrpSpPr/>
        <p:nvPr/>
      </p:nvGrpSpPr>
      <p:grpSpPr>
        <a:xfrm>
          <a:off x="0" y="0"/>
          <a:ext cx="0" cy="0"/>
          <a:chOff x="0" y="0"/>
          <a:chExt cx="0" cy="0"/>
        </a:xfrm>
      </p:grpSpPr>
      <p:sp>
        <p:nvSpPr>
          <p:cNvPr id="5" name="CasellaDiTesto 4">
            <a:extLst>
              <a:ext uri="{FF2B5EF4-FFF2-40B4-BE49-F238E27FC236}">
                <a16:creationId xmlns:a16="http://schemas.microsoft.com/office/drawing/2014/main" id="{A95FC7AB-A008-A52B-ABC9-D9ABDC97014C}"/>
              </a:ext>
            </a:extLst>
          </p:cNvPr>
          <p:cNvSpPr txBox="1"/>
          <p:nvPr/>
        </p:nvSpPr>
        <p:spPr>
          <a:xfrm>
            <a:off x="5441430" y="434715"/>
            <a:ext cx="6430780" cy="954107"/>
          </a:xfrm>
          <a:prstGeom prst="rect">
            <a:avLst/>
          </a:prstGeom>
          <a:noFill/>
        </p:spPr>
        <p:txBody>
          <a:bodyPr wrap="square" rtlCol="0">
            <a:spAutoFit/>
          </a:bodyPr>
          <a:lstStyle/>
          <a:p>
            <a:pPr algn="ctr"/>
            <a:endParaRPr lang="it-IT" sz="2800" dirty="0">
              <a:highlight>
                <a:srgbClr val="FFFF00"/>
              </a:highlight>
              <a:latin typeface="+mj-lt"/>
              <a:ea typeface="Garamond" charset="0"/>
              <a:cs typeface="Garamond" charset="0"/>
            </a:endParaRPr>
          </a:p>
          <a:p>
            <a:pPr algn="just"/>
            <a:endParaRPr lang="it-IT" sz="2800" dirty="0">
              <a:latin typeface="Garamond" charset="0"/>
              <a:ea typeface="Garamond" charset="0"/>
              <a:cs typeface="Garamond" charset="0"/>
            </a:endParaRPr>
          </a:p>
        </p:txBody>
      </p:sp>
      <p:pic>
        <p:nvPicPr>
          <p:cNvPr id="2" name="Immagine 1">
            <a:extLst>
              <a:ext uri="{FF2B5EF4-FFF2-40B4-BE49-F238E27FC236}">
                <a16:creationId xmlns:a16="http://schemas.microsoft.com/office/drawing/2014/main" id="{BAA78FAC-C6BC-B1E1-43A5-EAFFBCACA6A4}"/>
              </a:ext>
            </a:extLst>
          </p:cNvPr>
          <p:cNvPicPr>
            <a:picLocks noChangeAspect="1"/>
          </p:cNvPicPr>
          <p:nvPr/>
        </p:nvPicPr>
        <p:blipFill>
          <a:blip r:embed="rId3"/>
          <a:stretch>
            <a:fillRect/>
          </a:stretch>
        </p:blipFill>
        <p:spPr>
          <a:xfrm>
            <a:off x="1139736" y="959371"/>
            <a:ext cx="4481576" cy="5216696"/>
          </a:xfrm>
          <a:prstGeom prst="rect">
            <a:avLst/>
          </a:prstGeom>
        </p:spPr>
      </p:pic>
      <p:sp>
        <p:nvSpPr>
          <p:cNvPr id="3" name="CasellaDiTesto 2">
            <a:extLst>
              <a:ext uri="{FF2B5EF4-FFF2-40B4-BE49-F238E27FC236}">
                <a16:creationId xmlns:a16="http://schemas.microsoft.com/office/drawing/2014/main" id="{5D9BC2B7-4438-7404-0167-6620AED1666A}"/>
              </a:ext>
            </a:extLst>
          </p:cNvPr>
          <p:cNvSpPr txBox="1"/>
          <p:nvPr/>
        </p:nvSpPr>
        <p:spPr>
          <a:xfrm>
            <a:off x="5801193" y="959371"/>
            <a:ext cx="5231567" cy="5632311"/>
          </a:xfrm>
          <a:prstGeom prst="rect">
            <a:avLst/>
          </a:prstGeom>
          <a:noFill/>
        </p:spPr>
        <p:txBody>
          <a:bodyPr wrap="square" rtlCol="0">
            <a:spAutoFit/>
          </a:bodyPr>
          <a:lstStyle/>
          <a:p>
            <a:endParaRPr lang="it-IT" sz="3600" dirty="0">
              <a:solidFill>
                <a:srgbClr val="FF0000"/>
              </a:solidFill>
            </a:endParaRPr>
          </a:p>
          <a:p>
            <a:pPr algn="ctr"/>
            <a:r>
              <a:rPr lang="it-IT" sz="3600" dirty="0">
                <a:solidFill>
                  <a:srgbClr val="FF0000"/>
                </a:solidFill>
                <a:highlight>
                  <a:srgbClr val="FFFF00"/>
                </a:highlight>
                <a:latin typeface="+mj-lt"/>
              </a:rPr>
              <a:t>a nord-ovest </a:t>
            </a:r>
            <a:r>
              <a:rPr lang="it-IT" sz="3600" dirty="0">
                <a:solidFill>
                  <a:srgbClr val="FF0000"/>
                </a:solidFill>
                <a:latin typeface="+mj-lt"/>
              </a:rPr>
              <a:t>il terreno </a:t>
            </a:r>
          </a:p>
          <a:p>
            <a:pPr algn="ctr"/>
            <a:r>
              <a:rPr lang="it-IT" sz="3600" dirty="0">
                <a:solidFill>
                  <a:srgbClr val="FF0000"/>
                </a:solidFill>
                <a:latin typeface="+mj-lt"/>
              </a:rPr>
              <a:t>era prevalentemente coperto </a:t>
            </a:r>
          </a:p>
          <a:p>
            <a:pPr algn="ctr"/>
            <a:r>
              <a:rPr lang="it-IT" sz="3600" dirty="0">
                <a:solidFill>
                  <a:srgbClr val="FF0000"/>
                </a:solidFill>
                <a:latin typeface="+mj-lt"/>
              </a:rPr>
              <a:t>da </a:t>
            </a:r>
            <a:r>
              <a:rPr lang="it-IT" sz="3600" dirty="0">
                <a:solidFill>
                  <a:srgbClr val="FF0000"/>
                </a:solidFill>
                <a:highlight>
                  <a:srgbClr val="FFFF00"/>
                </a:highlight>
                <a:latin typeface="+mj-lt"/>
              </a:rPr>
              <a:t>foreste e acquitrini</a:t>
            </a:r>
            <a:r>
              <a:rPr lang="it-IT" sz="3600" dirty="0">
                <a:solidFill>
                  <a:srgbClr val="FF0000"/>
                </a:solidFill>
                <a:latin typeface="+mj-lt"/>
              </a:rPr>
              <a:t>, </a:t>
            </a:r>
          </a:p>
          <a:p>
            <a:pPr algn="ctr"/>
            <a:endParaRPr lang="it-IT" sz="3600" dirty="0">
              <a:solidFill>
                <a:srgbClr val="FF0000"/>
              </a:solidFill>
              <a:latin typeface="+mj-lt"/>
            </a:endParaRPr>
          </a:p>
          <a:p>
            <a:pPr algn="ctr"/>
            <a:r>
              <a:rPr lang="it-IT" sz="3600" dirty="0">
                <a:solidFill>
                  <a:srgbClr val="FF0000"/>
                </a:solidFill>
                <a:highlight>
                  <a:srgbClr val="00FF00"/>
                </a:highlight>
                <a:latin typeface="+mj-lt"/>
              </a:rPr>
              <a:t>a sud </a:t>
            </a:r>
            <a:r>
              <a:rPr lang="it-IT" sz="3600" dirty="0">
                <a:solidFill>
                  <a:srgbClr val="FF0000"/>
                </a:solidFill>
                <a:latin typeface="+mj-lt"/>
              </a:rPr>
              <a:t>il terreno </a:t>
            </a:r>
          </a:p>
          <a:p>
            <a:pPr algn="ctr"/>
            <a:r>
              <a:rPr lang="it-IT" sz="3600" dirty="0">
                <a:solidFill>
                  <a:srgbClr val="FF0000"/>
                </a:solidFill>
                <a:latin typeface="+mj-lt"/>
              </a:rPr>
              <a:t>era prevalentemente </a:t>
            </a:r>
          </a:p>
          <a:p>
            <a:pPr algn="ctr"/>
            <a:r>
              <a:rPr lang="it-IT" sz="3600" dirty="0">
                <a:solidFill>
                  <a:srgbClr val="FF0000"/>
                </a:solidFill>
                <a:highlight>
                  <a:srgbClr val="00FF00"/>
                </a:highlight>
                <a:latin typeface="+mj-lt"/>
              </a:rPr>
              <a:t>un’estensione di steppe</a:t>
            </a:r>
          </a:p>
        </p:txBody>
      </p:sp>
    </p:spTree>
    <p:extLst>
      <p:ext uri="{BB962C8B-B14F-4D97-AF65-F5344CB8AC3E}">
        <p14:creationId xmlns:p14="http://schemas.microsoft.com/office/powerpoint/2010/main" val="3702343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9A45F5-FF8A-5861-1F22-292F8E7EEB14}"/>
            </a:ext>
          </a:extLst>
        </p:cNvPr>
        <p:cNvGrpSpPr/>
        <p:nvPr/>
      </p:nvGrpSpPr>
      <p:grpSpPr>
        <a:xfrm>
          <a:off x="0" y="0"/>
          <a:ext cx="0" cy="0"/>
          <a:chOff x="0" y="0"/>
          <a:chExt cx="0" cy="0"/>
        </a:xfrm>
      </p:grpSpPr>
      <p:sp>
        <p:nvSpPr>
          <p:cNvPr id="5" name="CasellaDiTesto 4">
            <a:extLst>
              <a:ext uri="{FF2B5EF4-FFF2-40B4-BE49-F238E27FC236}">
                <a16:creationId xmlns:a16="http://schemas.microsoft.com/office/drawing/2014/main" id="{B775836F-D61B-1973-FD74-48EEFF3289B3}"/>
              </a:ext>
            </a:extLst>
          </p:cNvPr>
          <p:cNvSpPr txBox="1"/>
          <p:nvPr/>
        </p:nvSpPr>
        <p:spPr>
          <a:xfrm>
            <a:off x="1420426" y="1"/>
            <a:ext cx="10771573" cy="800219"/>
          </a:xfrm>
          <a:prstGeom prst="rect">
            <a:avLst/>
          </a:prstGeom>
          <a:noFill/>
        </p:spPr>
        <p:txBody>
          <a:bodyPr wrap="square" rtlCol="0">
            <a:spAutoFit/>
          </a:bodyPr>
          <a:lstStyle/>
          <a:p>
            <a:pPr algn="ctr"/>
            <a:endParaRPr lang="it-IT" dirty="0">
              <a:latin typeface="Garamond" charset="0"/>
              <a:ea typeface="Garamond" charset="0"/>
              <a:cs typeface="Garamond" charset="0"/>
            </a:endParaRPr>
          </a:p>
          <a:p>
            <a:pPr algn="ctr"/>
            <a:r>
              <a:rPr lang="it-IT" sz="2800" dirty="0">
                <a:latin typeface="+mj-lt"/>
                <a:ea typeface="Garamond" charset="0"/>
                <a:cs typeface="Garamond" charset="0"/>
              </a:rPr>
              <a:t>all’epoca delle Crociate</a:t>
            </a:r>
            <a:endParaRPr lang="it-IT" sz="1600" dirty="0">
              <a:latin typeface="+mj-lt"/>
              <a:ea typeface="Garamond" charset="0"/>
              <a:cs typeface="Garamond" charset="0"/>
            </a:endParaRPr>
          </a:p>
        </p:txBody>
      </p:sp>
      <p:pic>
        <p:nvPicPr>
          <p:cNvPr id="3" name="Immagine 2" descr="Immagine che contiene testo, mappa&#10;&#10;Descrizione generata automaticamente">
            <a:extLst>
              <a:ext uri="{FF2B5EF4-FFF2-40B4-BE49-F238E27FC236}">
                <a16:creationId xmlns:a16="http://schemas.microsoft.com/office/drawing/2014/main" id="{87355609-122E-8BA4-DC0B-57422DF430A4}"/>
              </a:ext>
            </a:extLst>
          </p:cNvPr>
          <p:cNvPicPr>
            <a:picLocks noChangeAspect="1"/>
          </p:cNvPicPr>
          <p:nvPr/>
        </p:nvPicPr>
        <p:blipFill>
          <a:blip r:embed="rId3"/>
          <a:stretch>
            <a:fillRect/>
          </a:stretch>
        </p:blipFill>
        <p:spPr>
          <a:xfrm>
            <a:off x="2278505" y="842581"/>
            <a:ext cx="3678655" cy="4279974"/>
          </a:xfrm>
          <a:prstGeom prst="rect">
            <a:avLst/>
          </a:prstGeom>
        </p:spPr>
      </p:pic>
      <p:pic>
        <p:nvPicPr>
          <p:cNvPr id="6" name="Immagine 5" descr="Immagine che contiene testo, mappa, atlante&#10;&#10;Descrizione generata automaticamente">
            <a:extLst>
              <a:ext uri="{FF2B5EF4-FFF2-40B4-BE49-F238E27FC236}">
                <a16:creationId xmlns:a16="http://schemas.microsoft.com/office/drawing/2014/main" id="{FD3ADA7F-61A9-AD5B-D012-B1B8EB18A163}"/>
              </a:ext>
            </a:extLst>
          </p:cNvPr>
          <p:cNvPicPr>
            <a:picLocks noChangeAspect="1"/>
          </p:cNvPicPr>
          <p:nvPr/>
        </p:nvPicPr>
        <p:blipFill>
          <a:blip r:embed="rId4"/>
          <a:stretch>
            <a:fillRect/>
          </a:stretch>
        </p:blipFill>
        <p:spPr>
          <a:xfrm>
            <a:off x="6916620" y="972140"/>
            <a:ext cx="3678655" cy="4020856"/>
          </a:xfrm>
          <a:prstGeom prst="rect">
            <a:avLst/>
          </a:prstGeom>
        </p:spPr>
      </p:pic>
      <p:sp>
        <p:nvSpPr>
          <p:cNvPr id="2" name="CasellaDiTesto 1">
            <a:extLst>
              <a:ext uri="{FF2B5EF4-FFF2-40B4-BE49-F238E27FC236}">
                <a16:creationId xmlns:a16="http://schemas.microsoft.com/office/drawing/2014/main" id="{7985E2F2-77D6-5C89-2A55-61E598C48285}"/>
              </a:ext>
            </a:extLst>
          </p:cNvPr>
          <p:cNvSpPr txBox="1"/>
          <p:nvPr/>
        </p:nvSpPr>
        <p:spPr>
          <a:xfrm>
            <a:off x="824459" y="4886793"/>
            <a:ext cx="11367539" cy="2277547"/>
          </a:xfrm>
          <a:prstGeom prst="rect">
            <a:avLst/>
          </a:prstGeom>
          <a:noFill/>
        </p:spPr>
        <p:txBody>
          <a:bodyPr wrap="square" rtlCol="0">
            <a:spAutoFit/>
          </a:bodyPr>
          <a:lstStyle/>
          <a:p>
            <a:pPr algn="ctr"/>
            <a:endParaRPr lang="it-IT" sz="2800" b="1" dirty="0">
              <a:latin typeface="+mj-lt"/>
            </a:endParaRPr>
          </a:p>
          <a:p>
            <a:pPr algn="ctr"/>
            <a:r>
              <a:rPr lang="it-IT" sz="3200" b="1" dirty="0">
                <a:solidFill>
                  <a:srgbClr val="C00000"/>
                </a:solidFill>
                <a:latin typeface="+mj-lt"/>
              </a:rPr>
              <a:t>il confine fra le due entità politiche </a:t>
            </a:r>
          </a:p>
          <a:p>
            <a:pPr algn="ctr"/>
            <a:r>
              <a:rPr lang="it-IT" sz="3200" b="1" dirty="0">
                <a:solidFill>
                  <a:srgbClr val="C00000"/>
                </a:solidFill>
                <a:latin typeface="+mj-lt"/>
              </a:rPr>
              <a:t>della grande pianura  europea </a:t>
            </a:r>
          </a:p>
          <a:p>
            <a:pPr algn="ctr"/>
            <a:r>
              <a:rPr lang="it-IT" sz="3200" b="1" dirty="0">
                <a:solidFill>
                  <a:srgbClr val="C00000"/>
                </a:solidFill>
                <a:latin typeface="+mj-lt"/>
              </a:rPr>
              <a:t>correva lungo la linea divisoria fra steppe e foreste </a:t>
            </a:r>
          </a:p>
          <a:p>
            <a:endParaRPr lang="it-IT" dirty="0"/>
          </a:p>
        </p:txBody>
      </p:sp>
    </p:spTree>
    <p:extLst>
      <p:ext uri="{BB962C8B-B14F-4D97-AF65-F5344CB8AC3E}">
        <p14:creationId xmlns:p14="http://schemas.microsoft.com/office/powerpoint/2010/main" val="2720576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E1F630-2CC4-CEB9-4EC4-17DEAC5309CD}"/>
            </a:ext>
          </a:extLst>
        </p:cNvPr>
        <p:cNvGrpSpPr/>
        <p:nvPr/>
      </p:nvGrpSpPr>
      <p:grpSpPr>
        <a:xfrm>
          <a:off x="0" y="0"/>
          <a:ext cx="0" cy="0"/>
          <a:chOff x="0" y="0"/>
          <a:chExt cx="0" cy="0"/>
        </a:xfrm>
      </p:grpSpPr>
      <p:sp>
        <p:nvSpPr>
          <p:cNvPr id="5" name="CasellaDiTesto 4">
            <a:extLst>
              <a:ext uri="{FF2B5EF4-FFF2-40B4-BE49-F238E27FC236}">
                <a16:creationId xmlns:a16="http://schemas.microsoft.com/office/drawing/2014/main" id="{714EF11D-FC12-B851-032E-7E43A4F4C7D6}"/>
              </a:ext>
            </a:extLst>
          </p:cNvPr>
          <p:cNvSpPr txBox="1"/>
          <p:nvPr/>
        </p:nvSpPr>
        <p:spPr>
          <a:xfrm>
            <a:off x="5983357" y="288236"/>
            <a:ext cx="6038754" cy="6494085"/>
          </a:xfrm>
          <a:prstGeom prst="rect">
            <a:avLst/>
          </a:prstGeom>
          <a:noFill/>
        </p:spPr>
        <p:txBody>
          <a:bodyPr wrap="square" rtlCol="0">
            <a:spAutoFit/>
          </a:bodyPr>
          <a:lstStyle/>
          <a:p>
            <a:pPr algn="ctr"/>
            <a:r>
              <a:rPr lang="it-IT" sz="3200" dirty="0">
                <a:latin typeface="Garamond" charset="0"/>
                <a:ea typeface="Garamond" charset="0"/>
                <a:cs typeface="Garamond" charset="0"/>
              </a:rPr>
              <a:t>I</a:t>
            </a:r>
            <a:r>
              <a:rPr lang="it-IT" sz="3200" dirty="0">
                <a:latin typeface="+mj-lt"/>
                <a:ea typeface="Garamond" charset="0"/>
                <a:cs typeface="Garamond" charset="0"/>
              </a:rPr>
              <a:t>l primo stato russo e il primo stato polacco fondati </a:t>
            </a:r>
          </a:p>
          <a:p>
            <a:pPr algn="ctr"/>
            <a:r>
              <a:rPr lang="it-IT" sz="3200" dirty="0">
                <a:latin typeface="+mj-lt"/>
                <a:ea typeface="Garamond" charset="0"/>
                <a:cs typeface="Garamond" charset="0"/>
              </a:rPr>
              <a:t>su territori interamente coperti da foreste e acquitrini</a:t>
            </a:r>
          </a:p>
          <a:p>
            <a:pPr algn="ctr"/>
            <a:r>
              <a:rPr lang="it-IT" sz="3200" dirty="0">
                <a:latin typeface="+mj-lt"/>
                <a:ea typeface="Garamond" charset="0"/>
                <a:cs typeface="Garamond" charset="0"/>
              </a:rPr>
              <a:t> </a:t>
            </a:r>
          </a:p>
          <a:p>
            <a:pPr algn="ctr"/>
            <a:r>
              <a:rPr lang="it-IT" sz="3200" dirty="0">
                <a:latin typeface="+mj-lt"/>
                <a:ea typeface="Garamond" charset="0"/>
                <a:cs typeface="Garamond" charset="0"/>
              </a:rPr>
              <a:t> </a:t>
            </a:r>
            <a:r>
              <a:rPr lang="it-IT" sz="3200" b="1" dirty="0">
                <a:solidFill>
                  <a:srgbClr val="00B050"/>
                </a:solidFill>
                <a:latin typeface="+mj-lt"/>
                <a:ea typeface="Garamond" charset="0"/>
                <a:cs typeface="Garamond" charset="0"/>
              </a:rPr>
              <a:t>Nelle steppe a sud delle foreste stati creati </a:t>
            </a:r>
          </a:p>
          <a:p>
            <a:pPr algn="ctr"/>
            <a:r>
              <a:rPr lang="it-IT" sz="3200" b="1" dirty="0">
                <a:solidFill>
                  <a:srgbClr val="00B050"/>
                </a:solidFill>
                <a:latin typeface="+mj-lt"/>
                <a:ea typeface="Garamond" charset="0"/>
                <a:cs typeface="Garamond" charset="0"/>
              </a:rPr>
              <a:t>da invasori giunti dall’Asia, </a:t>
            </a:r>
          </a:p>
          <a:p>
            <a:pPr algn="ctr"/>
            <a:r>
              <a:rPr lang="it-IT" sz="3200" b="1" dirty="0">
                <a:solidFill>
                  <a:srgbClr val="00B050"/>
                </a:solidFill>
                <a:latin typeface="+mj-lt"/>
                <a:ea typeface="Garamond" charset="0"/>
                <a:cs typeface="Garamond" charset="0"/>
              </a:rPr>
              <a:t>pressati alle spalle da altri nomadi asiatici</a:t>
            </a:r>
            <a:r>
              <a:rPr lang="it-IT" sz="3200" b="1" dirty="0">
                <a:latin typeface="+mj-lt"/>
                <a:ea typeface="Garamond" charset="0"/>
                <a:cs typeface="Garamond" charset="0"/>
              </a:rPr>
              <a:t>. </a:t>
            </a:r>
          </a:p>
          <a:p>
            <a:pPr algn="ctr"/>
            <a:endParaRPr lang="it-IT" sz="3200" dirty="0">
              <a:latin typeface="+mj-lt"/>
              <a:ea typeface="Garamond" charset="0"/>
              <a:cs typeface="Garamond" charset="0"/>
            </a:endParaRPr>
          </a:p>
          <a:p>
            <a:pPr algn="ctr"/>
            <a:r>
              <a:rPr lang="it-IT" sz="3200" dirty="0">
                <a:latin typeface="+mj-lt"/>
                <a:ea typeface="Garamond" charset="0"/>
                <a:cs typeface="Garamond" charset="0"/>
              </a:rPr>
              <a:t>La situazione rimase tale </a:t>
            </a:r>
          </a:p>
          <a:p>
            <a:pPr algn="ctr"/>
            <a:r>
              <a:rPr lang="it-IT" sz="3200" dirty="0">
                <a:latin typeface="+mj-lt"/>
                <a:ea typeface="Garamond" charset="0"/>
                <a:cs typeface="Garamond" charset="0"/>
              </a:rPr>
              <a:t>fino alla fine del 1700.</a:t>
            </a:r>
            <a:endParaRPr lang="it-IT" sz="2800" dirty="0">
              <a:latin typeface="+mj-lt"/>
              <a:ea typeface="Garamond" charset="0"/>
              <a:cs typeface="Garamond" charset="0"/>
            </a:endParaRPr>
          </a:p>
        </p:txBody>
      </p:sp>
      <p:pic>
        <p:nvPicPr>
          <p:cNvPr id="4" name="Immagine 3" descr="Immagine che contiene testo, mappa, atlante, diagramma&#10;&#10;Descrizione generata automaticamente">
            <a:extLst>
              <a:ext uri="{FF2B5EF4-FFF2-40B4-BE49-F238E27FC236}">
                <a16:creationId xmlns:a16="http://schemas.microsoft.com/office/drawing/2014/main" id="{D2CB999F-D289-34A6-C411-77A9008079E4}"/>
              </a:ext>
            </a:extLst>
          </p:cNvPr>
          <p:cNvPicPr>
            <a:picLocks noChangeAspect="1"/>
          </p:cNvPicPr>
          <p:nvPr/>
        </p:nvPicPr>
        <p:blipFill>
          <a:blip r:embed="rId3"/>
          <a:stretch>
            <a:fillRect/>
          </a:stretch>
        </p:blipFill>
        <p:spPr>
          <a:xfrm>
            <a:off x="1331887" y="859587"/>
            <a:ext cx="4504333" cy="5138826"/>
          </a:xfrm>
          <a:prstGeom prst="rect">
            <a:avLst/>
          </a:prstGeom>
        </p:spPr>
      </p:pic>
    </p:spTree>
    <p:extLst>
      <p:ext uri="{BB962C8B-B14F-4D97-AF65-F5344CB8AC3E}">
        <p14:creationId xmlns:p14="http://schemas.microsoft.com/office/powerpoint/2010/main" val="18009837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039244-294E-150A-5BB6-2607844B6383}"/>
            </a:ext>
          </a:extLst>
        </p:cNvPr>
        <p:cNvGrpSpPr/>
        <p:nvPr/>
      </p:nvGrpSpPr>
      <p:grpSpPr>
        <a:xfrm>
          <a:off x="0" y="0"/>
          <a:ext cx="0" cy="0"/>
          <a:chOff x="0" y="0"/>
          <a:chExt cx="0" cy="0"/>
        </a:xfrm>
      </p:grpSpPr>
      <p:sp>
        <p:nvSpPr>
          <p:cNvPr id="5" name="CasellaDiTesto 4">
            <a:extLst>
              <a:ext uri="{FF2B5EF4-FFF2-40B4-BE49-F238E27FC236}">
                <a16:creationId xmlns:a16="http://schemas.microsoft.com/office/drawing/2014/main" id="{64BEB451-E06A-74D2-02DB-EA4A765C6330}"/>
              </a:ext>
            </a:extLst>
          </p:cNvPr>
          <p:cNvSpPr txBox="1"/>
          <p:nvPr/>
        </p:nvSpPr>
        <p:spPr>
          <a:xfrm>
            <a:off x="6289150" y="558801"/>
            <a:ext cx="5191650" cy="523220"/>
          </a:xfrm>
          <a:prstGeom prst="rect">
            <a:avLst/>
          </a:prstGeom>
          <a:noFill/>
        </p:spPr>
        <p:txBody>
          <a:bodyPr wrap="square" rtlCol="0">
            <a:spAutoFit/>
          </a:bodyPr>
          <a:lstStyle/>
          <a:p>
            <a:pPr algn="ctr"/>
            <a:r>
              <a:rPr lang="it-IT" sz="2800" dirty="0">
                <a:latin typeface="Garamond" charset="0"/>
                <a:ea typeface="Garamond" charset="0"/>
                <a:cs typeface="Garamond" charset="0"/>
              </a:rPr>
              <a:t> </a:t>
            </a:r>
          </a:p>
        </p:txBody>
      </p:sp>
      <p:sp>
        <p:nvSpPr>
          <p:cNvPr id="2" name="CasellaDiTesto 1">
            <a:extLst>
              <a:ext uri="{FF2B5EF4-FFF2-40B4-BE49-F238E27FC236}">
                <a16:creationId xmlns:a16="http://schemas.microsoft.com/office/drawing/2014/main" id="{36BC93D9-BFA1-EF6B-9217-AE2901E51A7A}"/>
              </a:ext>
            </a:extLst>
          </p:cNvPr>
          <p:cNvSpPr txBox="1"/>
          <p:nvPr/>
        </p:nvSpPr>
        <p:spPr>
          <a:xfrm>
            <a:off x="1409075" y="149087"/>
            <a:ext cx="10672997" cy="6709529"/>
          </a:xfrm>
          <a:prstGeom prst="rect">
            <a:avLst/>
          </a:prstGeom>
          <a:noFill/>
        </p:spPr>
        <p:txBody>
          <a:bodyPr wrap="square" rtlCol="0">
            <a:spAutoFit/>
          </a:bodyPr>
          <a:lstStyle/>
          <a:p>
            <a:pPr algn="ctr"/>
            <a:endParaRPr lang="it-IT" sz="2800" b="1" dirty="0">
              <a:solidFill>
                <a:srgbClr val="FF0000"/>
              </a:solidFill>
              <a:latin typeface="+mj-lt"/>
            </a:endParaRPr>
          </a:p>
          <a:p>
            <a:pPr algn="ctr"/>
            <a:r>
              <a:rPr lang="it-IT" sz="3200" b="1" dirty="0">
                <a:solidFill>
                  <a:srgbClr val="FF0000"/>
                </a:solidFill>
                <a:latin typeface="+mj-lt"/>
              </a:rPr>
              <a:t>La storia europea dal V al XVII secolo </a:t>
            </a:r>
          </a:p>
          <a:p>
            <a:pPr algn="ctr"/>
            <a:r>
              <a:rPr lang="it-IT" sz="3200" b="1" dirty="0">
                <a:solidFill>
                  <a:srgbClr val="FF0000"/>
                </a:solidFill>
                <a:latin typeface="+mj-lt"/>
              </a:rPr>
              <a:t>come commentario alle invasioni </a:t>
            </a:r>
          </a:p>
          <a:p>
            <a:pPr algn="ctr"/>
            <a:r>
              <a:rPr lang="it-IT" sz="3200" b="1" dirty="0">
                <a:solidFill>
                  <a:srgbClr val="FF0000"/>
                </a:solidFill>
                <a:latin typeface="+mj-lt"/>
              </a:rPr>
              <a:t>dalle steppe asiatiche</a:t>
            </a:r>
          </a:p>
          <a:p>
            <a:pPr algn="ctr"/>
            <a:r>
              <a:rPr lang="it-IT" sz="3200" dirty="0">
                <a:latin typeface="+mj-lt"/>
              </a:rPr>
              <a:t>Unni, Avari, Bulgari, Magiari, </a:t>
            </a:r>
            <a:r>
              <a:rPr lang="it-IT" sz="3200" dirty="0" err="1">
                <a:latin typeface="+mj-lt"/>
              </a:rPr>
              <a:t>Kazari</a:t>
            </a:r>
            <a:r>
              <a:rPr lang="it-IT" sz="3200" dirty="0">
                <a:latin typeface="+mj-lt"/>
              </a:rPr>
              <a:t>, </a:t>
            </a:r>
          </a:p>
          <a:p>
            <a:pPr algn="ctr"/>
            <a:r>
              <a:rPr lang="it-IT" sz="3200" dirty="0">
                <a:latin typeface="+mj-lt"/>
              </a:rPr>
              <a:t>Peceneghi,  Cumani, Mongoli, Calmucchi</a:t>
            </a:r>
          </a:p>
          <a:p>
            <a:pPr algn="ctr"/>
            <a:r>
              <a:rPr lang="it-IT" sz="3200" dirty="0">
                <a:latin typeface="+mj-lt"/>
              </a:rPr>
              <a:t> </a:t>
            </a:r>
          </a:p>
          <a:p>
            <a:pPr algn="ctr"/>
            <a:r>
              <a:rPr lang="it-IT" sz="3200" dirty="0">
                <a:latin typeface="+mj-lt"/>
              </a:rPr>
              <a:t>La loro pressione spinse le migrazioni </a:t>
            </a:r>
          </a:p>
          <a:p>
            <a:pPr algn="ctr"/>
            <a:r>
              <a:rPr lang="it-IT" sz="3200" dirty="0">
                <a:latin typeface="+mj-lt"/>
              </a:rPr>
              <a:t>di Sassoni e Angli, costrinse Franchi, Goti e Romani </a:t>
            </a:r>
          </a:p>
          <a:p>
            <a:pPr algn="ctr"/>
            <a:r>
              <a:rPr lang="it-IT" sz="3200" dirty="0">
                <a:latin typeface="+mj-lt"/>
              </a:rPr>
              <a:t>a difendersi insieme, superando le loro rivalità</a:t>
            </a:r>
          </a:p>
          <a:p>
            <a:pPr algn="ctr"/>
            <a:r>
              <a:rPr lang="it-IT" sz="3200" dirty="0">
                <a:latin typeface="+mj-lt"/>
              </a:rPr>
              <a:t> Per difendersi dagli Unni venne fondata Venezia  </a:t>
            </a:r>
          </a:p>
          <a:p>
            <a:pPr algn="ctr"/>
            <a:r>
              <a:rPr lang="it-IT" sz="3200" dirty="0">
                <a:latin typeface="+mj-lt"/>
              </a:rPr>
              <a:t>Per proteggersi dagli Avari venne fondata Vienna</a:t>
            </a:r>
          </a:p>
          <a:p>
            <a:pPr algn="ctr"/>
            <a:r>
              <a:rPr lang="it-IT" sz="3200" dirty="0">
                <a:latin typeface="+mj-lt"/>
              </a:rPr>
              <a:t>Il Caspio ‘lago dei </a:t>
            </a:r>
            <a:r>
              <a:rPr lang="it-IT" sz="3200" dirty="0" err="1">
                <a:latin typeface="+mj-lt"/>
              </a:rPr>
              <a:t>Kazari</a:t>
            </a:r>
            <a:r>
              <a:rPr lang="it-IT" sz="3200" dirty="0">
                <a:latin typeface="+mj-lt"/>
              </a:rPr>
              <a:t>’</a:t>
            </a:r>
          </a:p>
          <a:p>
            <a:endParaRPr lang="it-IT" dirty="0"/>
          </a:p>
        </p:txBody>
      </p:sp>
    </p:spTree>
    <p:extLst>
      <p:ext uri="{BB962C8B-B14F-4D97-AF65-F5344CB8AC3E}">
        <p14:creationId xmlns:p14="http://schemas.microsoft.com/office/powerpoint/2010/main" val="39462619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EE62CE5-3895-81E5-8189-DD166E9E1472}"/>
              </a:ext>
            </a:extLst>
          </p:cNvPr>
          <p:cNvSpPr>
            <a:spLocks noGrp="1"/>
          </p:cNvSpPr>
          <p:nvPr>
            <p:ph type="title"/>
          </p:nvPr>
        </p:nvSpPr>
        <p:spPr>
          <a:xfrm>
            <a:off x="1573967" y="0"/>
            <a:ext cx="10618033" cy="6858000"/>
          </a:xfrm>
        </p:spPr>
        <p:txBody>
          <a:bodyPr>
            <a:normAutofit/>
          </a:bodyPr>
          <a:lstStyle/>
          <a:p>
            <a:pPr algn="ctr"/>
            <a:r>
              <a:rPr lang="it-IT" sz="3200" dirty="0"/>
              <a:t>Attraverso tutti i millenni  popoli nomadi </a:t>
            </a:r>
            <a:br>
              <a:rPr lang="it-IT" sz="3200" dirty="0"/>
            </a:br>
            <a:r>
              <a:rPr lang="it-IT" sz="3200" dirty="0"/>
              <a:t> si riversarono nelle steppe europee  attraverso  </a:t>
            </a:r>
            <a:br>
              <a:rPr lang="it-IT" sz="3200" dirty="0"/>
            </a:br>
            <a:r>
              <a:rPr lang="it-IT" sz="3200" dirty="0"/>
              <a:t>lo stretto passaggio fra gli Urali e il Caspio,</a:t>
            </a:r>
            <a:br>
              <a:rPr lang="it-IT" sz="3200" dirty="0"/>
            </a:br>
            <a:r>
              <a:rPr lang="it-IT" sz="3200" dirty="0"/>
              <a:t>fino alla valle del Danubio, </a:t>
            </a:r>
            <a:br>
              <a:rPr lang="it-IT" sz="3200" dirty="0"/>
            </a:br>
            <a:r>
              <a:rPr lang="it-IT" sz="3200" dirty="0"/>
              <a:t>risalirono i letti dei grandi fiumi e invasero anche le pianure del nord Europa</a:t>
            </a:r>
            <a:r>
              <a:rPr lang="it-IT" sz="2800" dirty="0"/>
              <a:t>.   </a:t>
            </a:r>
            <a:endParaRPr lang="it-IT" dirty="0"/>
          </a:p>
        </p:txBody>
      </p:sp>
      <p:pic>
        <p:nvPicPr>
          <p:cNvPr id="4" name="Immagine 3" descr="Immagine che contiene mappa, testo, atlante&#10;&#10;Il contenuto generato dall'IA potrebbe non essere corretto.">
            <a:extLst>
              <a:ext uri="{FF2B5EF4-FFF2-40B4-BE49-F238E27FC236}">
                <a16:creationId xmlns:a16="http://schemas.microsoft.com/office/drawing/2014/main" id="{E607685F-A51C-12D7-45E2-717527CF7443}"/>
              </a:ext>
            </a:extLst>
          </p:cNvPr>
          <p:cNvPicPr>
            <a:picLocks noChangeAspect="1"/>
          </p:cNvPicPr>
          <p:nvPr/>
        </p:nvPicPr>
        <p:blipFill>
          <a:blip r:embed="rId3"/>
          <a:stretch>
            <a:fillRect/>
          </a:stretch>
        </p:blipFill>
        <p:spPr>
          <a:xfrm>
            <a:off x="2875532" y="3076575"/>
            <a:ext cx="7334250" cy="3781425"/>
          </a:xfrm>
          <a:prstGeom prst="rect">
            <a:avLst/>
          </a:prstGeom>
        </p:spPr>
      </p:pic>
    </p:spTree>
    <p:extLst>
      <p:ext uri="{BB962C8B-B14F-4D97-AF65-F5344CB8AC3E}">
        <p14:creationId xmlns:p14="http://schemas.microsoft.com/office/powerpoint/2010/main" val="27980915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89DD416-3EC1-1FB6-91F4-50F815A79946}"/>
              </a:ext>
            </a:extLst>
          </p:cNvPr>
          <p:cNvSpPr>
            <a:spLocks noGrp="1"/>
          </p:cNvSpPr>
          <p:nvPr>
            <p:ph type="title"/>
          </p:nvPr>
        </p:nvSpPr>
        <p:spPr>
          <a:xfrm>
            <a:off x="6745574" y="1084520"/>
            <a:ext cx="4991724" cy="4738596"/>
          </a:xfrm>
        </p:spPr>
        <p:txBody>
          <a:bodyPr>
            <a:normAutofit fontScale="90000"/>
          </a:bodyPr>
          <a:lstStyle/>
          <a:p>
            <a:br>
              <a:rPr lang="it-IT" dirty="0"/>
            </a:br>
            <a:r>
              <a:rPr lang="it-IT" dirty="0"/>
              <a:t>Altre invasioni </a:t>
            </a:r>
            <a:br>
              <a:rPr lang="it-IT" dirty="0"/>
            </a:br>
            <a:r>
              <a:rPr lang="it-IT" dirty="0"/>
              <a:t>si  riversarono </a:t>
            </a:r>
            <a:br>
              <a:rPr lang="it-IT" dirty="0"/>
            </a:br>
            <a:r>
              <a:rPr lang="it-IT" dirty="0"/>
              <a:t>a sud dall’estremo </a:t>
            </a:r>
            <a:br>
              <a:rPr lang="it-IT" dirty="0"/>
            </a:br>
            <a:r>
              <a:rPr lang="it-IT" dirty="0"/>
              <a:t>nord d’Europa, </a:t>
            </a:r>
            <a:br>
              <a:rPr lang="it-IT" dirty="0"/>
            </a:br>
            <a:r>
              <a:rPr lang="it-IT" dirty="0"/>
              <a:t>ma si trattava di gruppi relativamente piccoli,  non molto distruttivi.  </a:t>
            </a:r>
          </a:p>
        </p:txBody>
      </p:sp>
      <p:pic>
        <p:nvPicPr>
          <p:cNvPr id="5" name="Segnaposto contenuto 4" descr="Immagine che contiene mappa, testo, atlante&#10;&#10;Descrizione generata automaticamente">
            <a:extLst>
              <a:ext uri="{FF2B5EF4-FFF2-40B4-BE49-F238E27FC236}">
                <a16:creationId xmlns:a16="http://schemas.microsoft.com/office/drawing/2014/main" id="{23CB5B37-D013-E705-8AA8-CDBE4A664028}"/>
              </a:ext>
            </a:extLst>
          </p:cNvPr>
          <p:cNvPicPr>
            <a:picLocks noGrp="1" noChangeAspect="1"/>
          </p:cNvPicPr>
          <p:nvPr>
            <p:ph idx="1"/>
          </p:nvPr>
        </p:nvPicPr>
        <p:blipFill>
          <a:blip r:embed="rId3"/>
          <a:stretch>
            <a:fillRect/>
          </a:stretch>
        </p:blipFill>
        <p:spPr>
          <a:xfrm>
            <a:off x="1637833" y="1084520"/>
            <a:ext cx="4596437" cy="4738596"/>
          </a:xfrm>
        </p:spPr>
      </p:pic>
    </p:spTree>
    <p:extLst>
      <p:ext uri="{BB962C8B-B14F-4D97-AF65-F5344CB8AC3E}">
        <p14:creationId xmlns:p14="http://schemas.microsoft.com/office/powerpoint/2010/main" val="23349346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id="{35AA3D59-E25B-2A94-AE24-404D9900C4C6}"/>
              </a:ext>
            </a:extLst>
          </p:cNvPr>
          <p:cNvSpPr txBox="1"/>
          <p:nvPr/>
        </p:nvSpPr>
        <p:spPr>
          <a:xfrm>
            <a:off x="1754372" y="159488"/>
            <a:ext cx="10132828" cy="954107"/>
          </a:xfrm>
          <a:prstGeom prst="rect">
            <a:avLst/>
          </a:prstGeom>
          <a:noFill/>
        </p:spPr>
        <p:txBody>
          <a:bodyPr wrap="square" rtlCol="0">
            <a:spAutoFit/>
          </a:bodyPr>
          <a:lstStyle/>
          <a:p>
            <a:pPr algn="ctr"/>
            <a:r>
              <a:rPr lang="it-IT" sz="2800" dirty="0">
                <a:latin typeface="+mj-lt"/>
              </a:rPr>
              <a:t>Ma già gli Sciti di epoca omerica, ‘bevitori di latte di cavalla’, erano arrivati da lontane steppe orientali, </a:t>
            </a:r>
          </a:p>
        </p:txBody>
      </p:sp>
      <p:pic>
        <p:nvPicPr>
          <p:cNvPr id="7" name="Segnaposto contenuto 6" descr="Immagine che contiene testo, mappa, atlante&#10;&#10;Il contenuto generato dall'IA potrebbe non essere corretto.">
            <a:extLst>
              <a:ext uri="{FF2B5EF4-FFF2-40B4-BE49-F238E27FC236}">
                <a16:creationId xmlns:a16="http://schemas.microsoft.com/office/drawing/2014/main" id="{1F1DD29D-6895-4D42-2090-B4359FE9EDAE}"/>
              </a:ext>
            </a:extLst>
          </p:cNvPr>
          <p:cNvPicPr>
            <a:picLocks noGrp="1" noChangeAspect="1"/>
          </p:cNvPicPr>
          <p:nvPr>
            <p:ph idx="1"/>
          </p:nvPr>
        </p:nvPicPr>
        <p:blipFill>
          <a:blip r:embed="rId3"/>
          <a:stretch>
            <a:fillRect/>
          </a:stretch>
        </p:blipFill>
        <p:spPr>
          <a:xfrm>
            <a:off x="2580254" y="1583268"/>
            <a:ext cx="7727743" cy="4715131"/>
          </a:xfrm>
        </p:spPr>
      </p:pic>
    </p:spTree>
    <p:extLst>
      <p:ext uri="{BB962C8B-B14F-4D97-AF65-F5344CB8AC3E}">
        <p14:creationId xmlns:p14="http://schemas.microsoft.com/office/powerpoint/2010/main" val="41439252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BFD074-B034-D6E8-2B85-E8CFFE066A02}"/>
            </a:ext>
          </a:extLst>
        </p:cNvPr>
        <p:cNvGrpSpPr/>
        <p:nvPr/>
      </p:nvGrpSpPr>
      <p:grpSpPr>
        <a:xfrm>
          <a:off x="0" y="0"/>
          <a:ext cx="0" cy="0"/>
          <a:chOff x="0" y="0"/>
          <a:chExt cx="0" cy="0"/>
        </a:xfrm>
      </p:grpSpPr>
      <p:pic>
        <p:nvPicPr>
          <p:cNvPr id="5" name="Segnaposto contenuto 4" descr="Immagine che contiene testo, mappa, atlante&#10;&#10;Descrizione generata automaticamente">
            <a:extLst>
              <a:ext uri="{FF2B5EF4-FFF2-40B4-BE49-F238E27FC236}">
                <a16:creationId xmlns:a16="http://schemas.microsoft.com/office/drawing/2014/main" id="{86B7C748-A57E-946E-82A0-65D60E167811}"/>
              </a:ext>
            </a:extLst>
          </p:cNvPr>
          <p:cNvPicPr>
            <a:picLocks noGrp="1" noChangeAspect="1"/>
          </p:cNvPicPr>
          <p:nvPr>
            <p:ph idx="1"/>
          </p:nvPr>
        </p:nvPicPr>
        <p:blipFill>
          <a:blip r:embed="rId3"/>
          <a:stretch>
            <a:fillRect/>
          </a:stretch>
        </p:blipFill>
        <p:spPr>
          <a:xfrm>
            <a:off x="2380647" y="1419471"/>
            <a:ext cx="8541947" cy="4954329"/>
          </a:xfrm>
        </p:spPr>
      </p:pic>
      <p:sp>
        <p:nvSpPr>
          <p:cNvPr id="6" name="CasellaDiTesto 5">
            <a:extLst>
              <a:ext uri="{FF2B5EF4-FFF2-40B4-BE49-F238E27FC236}">
                <a16:creationId xmlns:a16="http://schemas.microsoft.com/office/drawing/2014/main" id="{62DAB280-72C7-97E1-F8B4-B66F2F402301}"/>
              </a:ext>
            </a:extLst>
          </p:cNvPr>
          <p:cNvSpPr txBox="1"/>
          <p:nvPr/>
        </p:nvSpPr>
        <p:spPr>
          <a:xfrm>
            <a:off x="1506828" y="-515154"/>
            <a:ext cx="10380372" cy="1384995"/>
          </a:xfrm>
          <a:prstGeom prst="rect">
            <a:avLst/>
          </a:prstGeom>
          <a:noFill/>
        </p:spPr>
        <p:txBody>
          <a:bodyPr wrap="square" rtlCol="0">
            <a:spAutoFit/>
          </a:bodyPr>
          <a:lstStyle/>
          <a:p>
            <a:pPr algn="ctr"/>
            <a:r>
              <a:rPr lang="it-IT" sz="2800" dirty="0">
                <a:latin typeface="+mj-lt"/>
              </a:rPr>
              <a:t>, </a:t>
            </a:r>
          </a:p>
          <a:p>
            <a:pPr algn="ctr"/>
            <a:endParaRPr lang="it-IT" sz="2800" dirty="0">
              <a:latin typeface="+mj-lt"/>
            </a:endParaRPr>
          </a:p>
          <a:p>
            <a:pPr algn="ctr"/>
            <a:r>
              <a:rPr lang="it-IT" sz="2800" dirty="0">
                <a:latin typeface="+mj-lt"/>
              </a:rPr>
              <a:t>così come i barbari che travagliarono l’Impero Romano</a:t>
            </a:r>
            <a:endParaRPr lang="it-IT" sz="2800" dirty="0"/>
          </a:p>
        </p:txBody>
      </p:sp>
    </p:spTree>
    <p:extLst>
      <p:ext uri="{BB962C8B-B14F-4D97-AF65-F5344CB8AC3E}">
        <p14:creationId xmlns:p14="http://schemas.microsoft.com/office/powerpoint/2010/main" val="40970537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D7D93C-5C48-F0C8-A6B8-84FDD3F27CE3}"/>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C271CE83-346E-45FF-DCFE-A3129682BF0F}"/>
              </a:ext>
            </a:extLst>
          </p:cNvPr>
          <p:cNvSpPr>
            <a:spLocks noGrp="1"/>
          </p:cNvSpPr>
          <p:nvPr>
            <p:ph type="title"/>
          </p:nvPr>
        </p:nvSpPr>
        <p:spPr>
          <a:xfrm>
            <a:off x="239844" y="0"/>
            <a:ext cx="11817478" cy="6858000"/>
          </a:xfrm>
        </p:spPr>
        <p:txBody>
          <a:bodyPr>
            <a:normAutofit/>
          </a:bodyPr>
          <a:lstStyle/>
          <a:p>
            <a:pPr algn="ctr"/>
            <a:r>
              <a:rPr lang="it-IT" sz="3200" dirty="0"/>
              <a:t>E’ una dinamica migratoria documentata fin dal neolitico</a:t>
            </a:r>
            <a:br>
              <a:rPr lang="it-IT" sz="3200" dirty="0"/>
            </a:br>
            <a:r>
              <a:rPr lang="it-IT" sz="3200" dirty="0"/>
              <a:t>A nord delle steppe eurasiatiche si estende </a:t>
            </a:r>
            <a:br>
              <a:rPr lang="it-IT" sz="3200" dirty="0"/>
            </a:br>
            <a:r>
              <a:rPr lang="it-IT" sz="3200" b="1" i="1" dirty="0">
                <a:solidFill>
                  <a:srgbClr val="C00000"/>
                </a:solidFill>
                <a:highlight>
                  <a:srgbClr val="FFFF00"/>
                </a:highlight>
              </a:rPr>
              <a:t>la pianura irrigata e continua più estesa </a:t>
            </a:r>
            <a:br>
              <a:rPr lang="it-IT" sz="3200" b="1" i="1" dirty="0">
                <a:solidFill>
                  <a:srgbClr val="C00000"/>
                </a:solidFill>
                <a:highlight>
                  <a:srgbClr val="FFFF00"/>
                </a:highlight>
              </a:rPr>
            </a:br>
            <a:r>
              <a:rPr lang="it-IT" sz="3200" b="1" i="1" dirty="0">
                <a:solidFill>
                  <a:srgbClr val="C00000"/>
                </a:solidFill>
                <a:highlight>
                  <a:srgbClr val="FFFF00"/>
                </a:highlight>
              </a:rPr>
              <a:t>al mondo, dalla Francia fino alle coste del Pacifico  </a:t>
            </a:r>
            <a:endParaRPr lang="it-IT" b="1" i="1" dirty="0">
              <a:solidFill>
                <a:srgbClr val="C00000"/>
              </a:solidFill>
              <a:highlight>
                <a:srgbClr val="FFFF00"/>
              </a:highlight>
            </a:endParaRPr>
          </a:p>
        </p:txBody>
      </p:sp>
      <p:pic>
        <p:nvPicPr>
          <p:cNvPr id="9" name="Immagine 8" descr="Immagine che contiene testo, mappa&#10;&#10;Il contenuto generato dall'IA potrebbe non essere corretto.">
            <a:extLst>
              <a:ext uri="{FF2B5EF4-FFF2-40B4-BE49-F238E27FC236}">
                <a16:creationId xmlns:a16="http://schemas.microsoft.com/office/drawing/2014/main" id="{DDA92C46-1DE7-CF9A-47E7-1362B46B4E38}"/>
              </a:ext>
            </a:extLst>
          </p:cNvPr>
          <p:cNvPicPr>
            <a:picLocks noChangeAspect="1"/>
          </p:cNvPicPr>
          <p:nvPr/>
        </p:nvPicPr>
        <p:blipFill>
          <a:blip r:embed="rId3"/>
          <a:stretch>
            <a:fillRect/>
          </a:stretch>
        </p:blipFill>
        <p:spPr>
          <a:xfrm>
            <a:off x="2379907" y="2218545"/>
            <a:ext cx="7132382" cy="4249711"/>
          </a:xfrm>
          <a:prstGeom prst="rect">
            <a:avLst/>
          </a:prstGeom>
        </p:spPr>
      </p:pic>
    </p:spTree>
    <p:extLst>
      <p:ext uri="{BB962C8B-B14F-4D97-AF65-F5344CB8AC3E}">
        <p14:creationId xmlns:p14="http://schemas.microsoft.com/office/powerpoint/2010/main" val="37155537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350EAE5-C897-2DB6-4BDE-8CABCDEF3682}"/>
              </a:ext>
            </a:extLst>
          </p:cNvPr>
          <p:cNvSpPr>
            <a:spLocks noGrp="1"/>
          </p:cNvSpPr>
          <p:nvPr>
            <p:ph type="title"/>
          </p:nvPr>
        </p:nvSpPr>
        <p:spPr>
          <a:xfrm>
            <a:off x="1097281" y="300731"/>
            <a:ext cx="10798798" cy="6256538"/>
          </a:xfrm>
        </p:spPr>
        <p:txBody>
          <a:bodyPr>
            <a:noAutofit/>
          </a:bodyPr>
          <a:lstStyle/>
          <a:p>
            <a:pPr algn="ctr"/>
            <a:br>
              <a:rPr lang="it-IT" sz="2800" b="1" dirty="0">
                <a:latin typeface="Garamond" panose="02020404030301010803" pitchFamily="18" charset="0"/>
              </a:rPr>
            </a:br>
            <a:br>
              <a:rPr lang="it-IT" sz="2800" b="1" dirty="0">
                <a:latin typeface="Garamond" panose="02020404030301010803" pitchFamily="18" charset="0"/>
              </a:rPr>
            </a:br>
            <a:br>
              <a:rPr lang="it-IT" sz="2800" b="1" dirty="0">
                <a:latin typeface="Garamond" panose="02020404030301010803" pitchFamily="18" charset="0"/>
              </a:rPr>
            </a:br>
            <a:br>
              <a:rPr lang="it-IT" sz="2800" b="1" dirty="0">
                <a:latin typeface="Garamond" panose="02020404030301010803" pitchFamily="18" charset="0"/>
              </a:rPr>
            </a:br>
            <a:r>
              <a:rPr lang="it-IT" b="1" dirty="0">
                <a:latin typeface="Garamond" panose="02020404030301010803" pitchFamily="18" charset="0"/>
              </a:rPr>
              <a:t>I</a:t>
            </a:r>
            <a:r>
              <a:rPr lang="it-IT" b="1" dirty="0"/>
              <a:t>n sole 17 pagine</a:t>
            </a:r>
            <a:br>
              <a:rPr lang="it-IT" sz="3200" b="1" dirty="0"/>
            </a:br>
            <a:br>
              <a:rPr lang="it-IT" sz="3200" b="1" dirty="0"/>
            </a:br>
            <a:r>
              <a:rPr lang="it-IT" b="1" dirty="0"/>
              <a:t>visione radicalmente innovativa della storia.</a:t>
            </a:r>
            <a:br>
              <a:rPr lang="it-IT" b="1" dirty="0"/>
            </a:br>
            <a:r>
              <a:rPr lang="it-IT" sz="2800" b="1" dirty="0"/>
              <a:t> </a:t>
            </a:r>
            <a:br>
              <a:rPr lang="it-IT" sz="2800" b="1" dirty="0"/>
            </a:br>
            <a:r>
              <a:rPr lang="it-IT" sz="2800" b="1" dirty="0"/>
              <a:t> </a:t>
            </a:r>
            <a:br>
              <a:rPr lang="it-IT" sz="2800" dirty="0">
                <a:latin typeface="Garamond" panose="02020404030301010803" pitchFamily="18" charset="0"/>
              </a:rPr>
            </a:br>
            <a:br>
              <a:rPr lang="it-IT" sz="2800" dirty="0">
                <a:latin typeface="Garamond" panose="02020404030301010803" pitchFamily="18" charset="0"/>
              </a:rPr>
            </a:br>
            <a:br>
              <a:rPr lang="it-IT" sz="2800" dirty="0">
                <a:latin typeface="Garamond" panose="02020404030301010803" pitchFamily="18" charset="0"/>
              </a:rPr>
            </a:br>
            <a:endParaRPr lang="it-IT" sz="2800" dirty="0">
              <a:latin typeface="Garamond" panose="02020404030301010803" pitchFamily="18" charset="0"/>
            </a:endParaRPr>
          </a:p>
        </p:txBody>
      </p:sp>
    </p:spTree>
    <p:extLst>
      <p:ext uri="{BB962C8B-B14F-4D97-AF65-F5344CB8AC3E}">
        <p14:creationId xmlns:p14="http://schemas.microsoft.com/office/powerpoint/2010/main" val="2623416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C01F9F-FB60-BCF9-3A01-1B44567AA17C}"/>
            </a:ext>
          </a:extLst>
        </p:cNvPr>
        <p:cNvGrpSpPr/>
        <p:nvPr/>
      </p:nvGrpSpPr>
      <p:grpSpPr>
        <a:xfrm>
          <a:off x="0" y="0"/>
          <a:ext cx="0" cy="0"/>
          <a:chOff x="0" y="0"/>
          <a:chExt cx="0" cy="0"/>
        </a:xfrm>
      </p:grpSpPr>
      <p:sp>
        <p:nvSpPr>
          <p:cNvPr id="2" name="CasellaDiTesto 1">
            <a:extLst>
              <a:ext uri="{FF2B5EF4-FFF2-40B4-BE49-F238E27FC236}">
                <a16:creationId xmlns:a16="http://schemas.microsoft.com/office/drawing/2014/main" id="{23DC478D-C950-02A0-797A-52DEA32BE24C}"/>
              </a:ext>
            </a:extLst>
          </p:cNvPr>
          <p:cNvSpPr txBox="1"/>
          <p:nvPr/>
        </p:nvSpPr>
        <p:spPr>
          <a:xfrm>
            <a:off x="1618938" y="194873"/>
            <a:ext cx="10192717" cy="2554545"/>
          </a:xfrm>
          <a:prstGeom prst="rect">
            <a:avLst/>
          </a:prstGeom>
          <a:noFill/>
        </p:spPr>
        <p:txBody>
          <a:bodyPr wrap="square" rtlCol="0">
            <a:spAutoFit/>
          </a:bodyPr>
          <a:lstStyle/>
          <a:p>
            <a:pPr algn="ctr"/>
            <a:r>
              <a:rPr lang="it-IT" sz="3200" dirty="0">
                <a:latin typeface="+mj-lt"/>
              </a:rPr>
              <a:t>Le precipitazioni sono concentrate </a:t>
            </a:r>
          </a:p>
          <a:p>
            <a:pPr algn="ctr"/>
            <a:r>
              <a:rPr lang="it-IT" sz="3200" dirty="0">
                <a:latin typeface="+mj-lt"/>
              </a:rPr>
              <a:t>nell’area dei mari caldi,</a:t>
            </a:r>
          </a:p>
          <a:p>
            <a:pPr algn="ctr"/>
            <a:r>
              <a:rPr lang="it-IT" sz="3200" dirty="0">
                <a:latin typeface="+mj-lt"/>
              </a:rPr>
              <a:t> </a:t>
            </a:r>
            <a:r>
              <a:rPr lang="it-IT" sz="3200" b="1" dirty="0">
                <a:highlight>
                  <a:srgbClr val="FFFF00"/>
                </a:highlight>
                <a:latin typeface="+mj-lt"/>
              </a:rPr>
              <a:t>il cuore d’Eurasia è costituito di steppe e deserti</a:t>
            </a:r>
          </a:p>
          <a:p>
            <a:pPr algn="ctr"/>
            <a:r>
              <a:rPr lang="it-IT" sz="3200" b="1" dirty="0">
                <a:highlight>
                  <a:srgbClr val="FFFF00"/>
                </a:highlight>
                <a:latin typeface="+mj-lt"/>
              </a:rPr>
              <a:t>tre quarti della popolazione è concentrata lungo le coste</a:t>
            </a:r>
            <a:r>
              <a:rPr lang="it-IT" sz="3200" dirty="0">
                <a:highlight>
                  <a:srgbClr val="FFFF00"/>
                </a:highlight>
                <a:latin typeface="+mj-lt"/>
              </a:rPr>
              <a:t> </a:t>
            </a:r>
            <a:r>
              <a:rPr lang="it-IT" sz="3200" b="1" dirty="0">
                <a:solidFill>
                  <a:srgbClr val="FF0000"/>
                </a:solidFill>
                <a:latin typeface="+mj-lt"/>
              </a:rPr>
              <a:t>Il vero confine sud d’Europa è il Sahara</a:t>
            </a:r>
            <a:endParaRPr lang="it-IT" sz="2000" b="1" dirty="0">
              <a:solidFill>
                <a:srgbClr val="FF0000"/>
              </a:solidFill>
              <a:latin typeface="+mj-lt"/>
            </a:endParaRPr>
          </a:p>
        </p:txBody>
      </p:sp>
      <p:pic>
        <p:nvPicPr>
          <p:cNvPr id="6" name="Immagine 5" descr="Immagine che contiene mappa&#10;&#10;Descrizione generata automaticamente">
            <a:extLst>
              <a:ext uri="{FF2B5EF4-FFF2-40B4-BE49-F238E27FC236}">
                <a16:creationId xmlns:a16="http://schemas.microsoft.com/office/drawing/2014/main" id="{A4611051-5C27-80B1-4DA3-FFABF1E33086}"/>
              </a:ext>
            </a:extLst>
          </p:cNvPr>
          <p:cNvPicPr>
            <a:picLocks noChangeAspect="1"/>
          </p:cNvPicPr>
          <p:nvPr/>
        </p:nvPicPr>
        <p:blipFill>
          <a:blip r:embed="rId3"/>
          <a:stretch>
            <a:fillRect/>
          </a:stretch>
        </p:blipFill>
        <p:spPr>
          <a:xfrm>
            <a:off x="3060845" y="2977117"/>
            <a:ext cx="7437441" cy="3508090"/>
          </a:xfrm>
          <a:prstGeom prst="rect">
            <a:avLst/>
          </a:prstGeom>
        </p:spPr>
      </p:pic>
    </p:spTree>
    <p:extLst>
      <p:ext uri="{BB962C8B-B14F-4D97-AF65-F5344CB8AC3E}">
        <p14:creationId xmlns:p14="http://schemas.microsoft.com/office/powerpoint/2010/main" val="42261364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Immagine che contiene testo, mappa, diagramma&#10;&#10;Descrizione generata automaticamente">
            <a:extLst>
              <a:ext uri="{FF2B5EF4-FFF2-40B4-BE49-F238E27FC236}">
                <a16:creationId xmlns:a16="http://schemas.microsoft.com/office/drawing/2014/main" id="{10A8B611-DB0B-C2DB-E962-F45A71C5FC2A}"/>
              </a:ext>
            </a:extLst>
          </p:cNvPr>
          <p:cNvPicPr>
            <a:picLocks noChangeAspect="1"/>
          </p:cNvPicPr>
          <p:nvPr/>
        </p:nvPicPr>
        <p:blipFill>
          <a:blip r:embed="rId3"/>
          <a:stretch>
            <a:fillRect/>
          </a:stretch>
        </p:blipFill>
        <p:spPr>
          <a:xfrm>
            <a:off x="928916" y="1659162"/>
            <a:ext cx="5676052" cy="3779519"/>
          </a:xfrm>
          <a:prstGeom prst="rect">
            <a:avLst/>
          </a:prstGeom>
        </p:spPr>
      </p:pic>
      <p:sp>
        <p:nvSpPr>
          <p:cNvPr id="4" name="CasellaDiTesto 3">
            <a:extLst>
              <a:ext uri="{FF2B5EF4-FFF2-40B4-BE49-F238E27FC236}">
                <a16:creationId xmlns:a16="http://schemas.microsoft.com/office/drawing/2014/main" id="{F4617253-6CE9-FF6B-2CBA-AE69EC2C4CA5}"/>
              </a:ext>
            </a:extLst>
          </p:cNvPr>
          <p:cNvSpPr txBox="1"/>
          <p:nvPr/>
        </p:nvSpPr>
        <p:spPr>
          <a:xfrm>
            <a:off x="6604968" y="106532"/>
            <a:ext cx="5404152" cy="5693866"/>
          </a:xfrm>
          <a:prstGeom prst="rect">
            <a:avLst/>
          </a:prstGeom>
          <a:noFill/>
        </p:spPr>
        <p:txBody>
          <a:bodyPr wrap="square" rtlCol="0">
            <a:spAutoFit/>
          </a:bodyPr>
          <a:lstStyle/>
          <a:p>
            <a:pPr algn="ctr"/>
            <a:r>
              <a:rPr lang="it-IT" sz="2800" dirty="0">
                <a:latin typeface="+mj-lt"/>
              </a:rPr>
              <a:t>Nello </a:t>
            </a:r>
            <a:r>
              <a:rPr lang="it-IT" sz="2800" b="1" dirty="0">
                <a:latin typeface="+mj-lt"/>
              </a:rPr>
              <a:t>Heartland</a:t>
            </a:r>
            <a:r>
              <a:rPr lang="it-IT" sz="2800" dirty="0">
                <a:latin typeface="+mj-lt"/>
              </a:rPr>
              <a:t> di Eurasia</a:t>
            </a:r>
          </a:p>
          <a:p>
            <a:pPr algn="ctr"/>
            <a:r>
              <a:rPr lang="it-IT" sz="2800" dirty="0">
                <a:latin typeface="+mj-lt"/>
              </a:rPr>
              <a:t> </a:t>
            </a:r>
          </a:p>
          <a:p>
            <a:pPr algn="ctr"/>
            <a:r>
              <a:rPr lang="it-IT" sz="2800" b="1" dirty="0">
                <a:solidFill>
                  <a:srgbClr val="C00000"/>
                </a:solidFill>
                <a:highlight>
                  <a:srgbClr val="FFFF00"/>
                </a:highlight>
                <a:latin typeface="+mj-lt"/>
              </a:rPr>
              <a:t>i fiumi non hanno sbocco </a:t>
            </a:r>
          </a:p>
          <a:p>
            <a:pPr algn="ctr"/>
            <a:r>
              <a:rPr lang="it-IT" sz="2800" b="1" dirty="0">
                <a:solidFill>
                  <a:srgbClr val="C00000"/>
                </a:solidFill>
                <a:highlight>
                  <a:srgbClr val="FFFF00"/>
                </a:highlight>
                <a:latin typeface="+mj-lt"/>
              </a:rPr>
              <a:t>a mari navigabili</a:t>
            </a:r>
            <a:endParaRPr lang="it-IT" sz="2800" dirty="0">
              <a:solidFill>
                <a:srgbClr val="C00000"/>
              </a:solidFill>
              <a:highlight>
                <a:srgbClr val="FFFF00"/>
              </a:highlight>
              <a:latin typeface="+mj-lt"/>
            </a:endParaRPr>
          </a:p>
          <a:p>
            <a:pPr algn="ctr"/>
            <a:r>
              <a:rPr lang="it-IT" sz="2800" dirty="0">
                <a:latin typeface="+mj-lt"/>
              </a:rPr>
              <a:t> </a:t>
            </a:r>
            <a:r>
              <a:rPr lang="it-IT" sz="2800" dirty="0">
                <a:highlight>
                  <a:srgbClr val="FFFF00"/>
                </a:highlight>
                <a:latin typeface="+mj-lt"/>
              </a:rPr>
              <a:t>non sono serviti ai popoli </a:t>
            </a:r>
          </a:p>
          <a:p>
            <a:pPr algn="ctr"/>
            <a:r>
              <a:rPr lang="it-IT" sz="2800" dirty="0">
                <a:highlight>
                  <a:srgbClr val="FFFF00"/>
                </a:highlight>
                <a:latin typeface="+mj-lt"/>
              </a:rPr>
              <a:t>locali per comunicare </a:t>
            </a:r>
          </a:p>
          <a:p>
            <a:pPr algn="ctr"/>
            <a:r>
              <a:rPr lang="it-IT" sz="2800" dirty="0">
                <a:highlight>
                  <a:srgbClr val="FFFF00"/>
                </a:highlight>
                <a:latin typeface="+mj-lt"/>
              </a:rPr>
              <a:t>e commerciare</a:t>
            </a:r>
          </a:p>
          <a:p>
            <a:pPr algn="ctr"/>
            <a:r>
              <a:rPr lang="it-IT" sz="2800" dirty="0">
                <a:latin typeface="+mj-lt"/>
              </a:rPr>
              <a:t>Hanno usato i pochi </a:t>
            </a:r>
          </a:p>
          <a:p>
            <a:pPr algn="ctr"/>
            <a:r>
              <a:rPr lang="it-IT" sz="2800" dirty="0">
                <a:latin typeface="+mj-lt"/>
              </a:rPr>
              <a:t>passaggi disponibili </a:t>
            </a:r>
          </a:p>
          <a:p>
            <a:pPr algn="ctr"/>
            <a:r>
              <a:rPr lang="it-IT" sz="2800" dirty="0">
                <a:latin typeface="+mj-lt"/>
              </a:rPr>
              <a:t>per riversarsi a ovest </a:t>
            </a:r>
          </a:p>
          <a:p>
            <a:pPr algn="ctr"/>
            <a:r>
              <a:rPr lang="it-IT" sz="2800" dirty="0">
                <a:latin typeface="+mj-lt"/>
              </a:rPr>
              <a:t>in Europa, </a:t>
            </a:r>
          </a:p>
          <a:p>
            <a:pPr algn="ctr"/>
            <a:r>
              <a:rPr lang="it-IT" sz="2800" dirty="0">
                <a:latin typeface="+mj-lt"/>
              </a:rPr>
              <a:t>a est in Cina, </a:t>
            </a:r>
          </a:p>
          <a:p>
            <a:pPr algn="ctr"/>
            <a:r>
              <a:rPr lang="it-IT" sz="2800" dirty="0">
                <a:latin typeface="+mj-lt"/>
              </a:rPr>
              <a:t>a sud fino al Medio Oriente </a:t>
            </a:r>
            <a:endParaRPr lang="it-IT" sz="2400" dirty="0">
              <a:latin typeface="+mj-lt"/>
            </a:endParaRPr>
          </a:p>
        </p:txBody>
      </p:sp>
    </p:spTree>
    <p:extLst>
      <p:ext uri="{BB962C8B-B14F-4D97-AF65-F5344CB8AC3E}">
        <p14:creationId xmlns:p14="http://schemas.microsoft.com/office/powerpoint/2010/main" val="37854162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75DCDEB7-A229-5BFF-2135-F07BE674659E}"/>
              </a:ext>
            </a:extLst>
          </p:cNvPr>
          <p:cNvSpPr txBox="1"/>
          <p:nvPr/>
        </p:nvSpPr>
        <p:spPr>
          <a:xfrm>
            <a:off x="1558977" y="374754"/>
            <a:ext cx="10633023" cy="2185214"/>
          </a:xfrm>
          <a:prstGeom prst="rect">
            <a:avLst/>
          </a:prstGeom>
          <a:noFill/>
        </p:spPr>
        <p:txBody>
          <a:bodyPr wrap="square" rtlCol="0">
            <a:spAutoFit/>
          </a:bodyPr>
          <a:lstStyle/>
          <a:p>
            <a:pPr algn="ctr"/>
            <a:r>
              <a:rPr lang="it-IT" sz="2800" dirty="0">
                <a:latin typeface="+mj-lt"/>
              </a:rPr>
              <a:t>Attorno alla </a:t>
            </a:r>
            <a:r>
              <a:rPr lang="it-IT" sz="2800" i="1" dirty="0" err="1">
                <a:solidFill>
                  <a:srgbClr val="FF0000"/>
                </a:solidFill>
                <a:latin typeface="+mj-lt"/>
              </a:rPr>
              <a:t>heart-land</a:t>
            </a:r>
            <a:r>
              <a:rPr lang="it-IT" sz="2800" i="1" dirty="0">
                <a:solidFill>
                  <a:srgbClr val="FF0000"/>
                </a:solidFill>
                <a:latin typeface="+mj-lt"/>
              </a:rPr>
              <a:t> un</a:t>
            </a:r>
            <a:r>
              <a:rPr lang="it-IT" sz="2800" dirty="0">
                <a:latin typeface="+mj-lt"/>
              </a:rPr>
              <a:t> arco di terre accessibili alla navigazione forma il </a:t>
            </a:r>
            <a:r>
              <a:rPr lang="it-IT" sz="2800" dirty="0">
                <a:solidFill>
                  <a:srgbClr val="C00000"/>
                </a:solidFill>
                <a:latin typeface="+mj-lt"/>
              </a:rPr>
              <a:t> </a:t>
            </a:r>
            <a:r>
              <a:rPr lang="it-IT" sz="2800" i="1" dirty="0" err="1">
                <a:solidFill>
                  <a:srgbClr val="C00000"/>
                </a:solidFill>
                <a:latin typeface="+mj-lt"/>
              </a:rPr>
              <a:t>rimland</a:t>
            </a:r>
            <a:r>
              <a:rPr lang="it-IT" sz="2800" i="1" dirty="0">
                <a:solidFill>
                  <a:srgbClr val="C00000"/>
                </a:solidFill>
                <a:latin typeface="+mj-lt"/>
              </a:rPr>
              <a:t> </a:t>
            </a:r>
            <a:r>
              <a:rPr lang="it-IT" sz="2800" dirty="0">
                <a:latin typeface="+mj-lt"/>
              </a:rPr>
              <a:t>(terra di bordura</a:t>
            </a:r>
            <a:r>
              <a:rPr lang="it-IT" sz="2800" i="1" dirty="0">
                <a:latin typeface="+mj-lt"/>
              </a:rPr>
              <a:t>)</a:t>
            </a:r>
          </a:p>
          <a:p>
            <a:pPr algn="ctr"/>
            <a:r>
              <a:rPr lang="it-IT" sz="2800" i="1" dirty="0">
                <a:latin typeface="+mj-lt"/>
              </a:rPr>
              <a:t> </a:t>
            </a:r>
            <a:r>
              <a:rPr lang="it-IT" sz="2800" dirty="0">
                <a:latin typeface="+mj-lt"/>
              </a:rPr>
              <a:t>con</a:t>
            </a:r>
            <a:r>
              <a:rPr lang="it-IT" sz="2800" i="1" dirty="0">
                <a:latin typeface="+mj-lt"/>
              </a:rPr>
              <a:t> </a:t>
            </a:r>
            <a:r>
              <a:rPr lang="it-IT" sz="2800" b="1" dirty="0">
                <a:latin typeface="+mj-lt"/>
              </a:rPr>
              <a:t>quattro aree geografiche diverse</a:t>
            </a:r>
            <a:r>
              <a:rPr lang="it-IT" sz="2800" dirty="0">
                <a:latin typeface="+mj-lt"/>
              </a:rPr>
              <a:t>, </a:t>
            </a:r>
          </a:p>
          <a:p>
            <a:pPr algn="ctr"/>
            <a:r>
              <a:rPr lang="it-IT" sz="2800" b="1" dirty="0">
                <a:latin typeface="+mj-lt"/>
              </a:rPr>
              <a:t>quattro diverse civiltà su base ideologica religiosa</a:t>
            </a:r>
            <a:endParaRPr lang="it-IT" sz="2800" dirty="0">
              <a:latin typeface="+mj-lt"/>
            </a:endParaRPr>
          </a:p>
          <a:p>
            <a:pPr algn="ctr"/>
            <a:endParaRPr lang="it-IT" sz="2400" dirty="0">
              <a:latin typeface="+mj-lt"/>
            </a:endParaRPr>
          </a:p>
        </p:txBody>
      </p:sp>
      <p:pic>
        <p:nvPicPr>
          <p:cNvPr id="4" name="Immagine 3" descr="Immagine che contiene testo, mappa, atlante&#10;&#10;Descrizione generata automaticamente">
            <a:extLst>
              <a:ext uri="{FF2B5EF4-FFF2-40B4-BE49-F238E27FC236}">
                <a16:creationId xmlns:a16="http://schemas.microsoft.com/office/drawing/2014/main" id="{D383531A-24EF-488C-42B9-7D43A1DAA7B3}"/>
              </a:ext>
            </a:extLst>
          </p:cNvPr>
          <p:cNvPicPr>
            <a:picLocks noChangeAspect="1"/>
          </p:cNvPicPr>
          <p:nvPr/>
        </p:nvPicPr>
        <p:blipFill>
          <a:blip r:embed="rId3"/>
          <a:stretch>
            <a:fillRect/>
          </a:stretch>
        </p:blipFill>
        <p:spPr>
          <a:xfrm>
            <a:off x="3072982" y="2239248"/>
            <a:ext cx="7075357" cy="4460889"/>
          </a:xfrm>
          <a:prstGeom prst="rect">
            <a:avLst/>
          </a:prstGeom>
        </p:spPr>
      </p:pic>
    </p:spTree>
    <p:extLst>
      <p:ext uri="{BB962C8B-B14F-4D97-AF65-F5344CB8AC3E}">
        <p14:creationId xmlns:p14="http://schemas.microsoft.com/office/powerpoint/2010/main" val="17115934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3FD144-2BA5-E52E-3F94-409A5A90D2C1}"/>
            </a:ext>
          </a:extLst>
        </p:cNvPr>
        <p:cNvGrpSpPr/>
        <p:nvPr/>
      </p:nvGrpSpPr>
      <p:grpSpPr>
        <a:xfrm>
          <a:off x="0" y="0"/>
          <a:ext cx="0" cy="0"/>
          <a:chOff x="0" y="0"/>
          <a:chExt cx="0" cy="0"/>
        </a:xfrm>
      </p:grpSpPr>
      <p:sp>
        <p:nvSpPr>
          <p:cNvPr id="2" name="CasellaDiTesto 1">
            <a:extLst>
              <a:ext uri="{FF2B5EF4-FFF2-40B4-BE49-F238E27FC236}">
                <a16:creationId xmlns:a16="http://schemas.microsoft.com/office/drawing/2014/main" id="{FB40B74C-5399-8FFB-F708-2E864076950D}"/>
              </a:ext>
            </a:extLst>
          </p:cNvPr>
          <p:cNvSpPr txBox="1"/>
          <p:nvPr/>
        </p:nvSpPr>
        <p:spPr>
          <a:xfrm>
            <a:off x="6230912" y="0"/>
            <a:ext cx="5961088" cy="6494085"/>
          </a:xfrm>
          <a:prstGeom prst="rect">
            <a:avLst/>
          </a:prstGeom>
          <a:noFill/>
        </p:spPr>
        <p:txBody>
          <a:bodyPr wrap="square" rtlCol="0">
            <a:spAutoFit/>
          </a:bodyPr>
          <a:lstStyle/>
          <a:p>
            <a:pPr algn="ctr"/>
            <a:endParaRPr lang="it-IT" sz="2400" dirty="0">
              <a:latin typeface="+mj-lt"/>
            </a:endParaRPr>
          </a:p>
          <a:p>
            <a:pPr marL="457200" indent="-457200" algn="ctr">
              <a:buAutoNum type="arabicParenR"/>
            </a:pPr>
            <a:r>
              <a:rPr lang="it-IT" sz="2800" dirty="0">
                <a:latin typeface="+mj-lt"/>
              </a:rPr>
              <a:t>nella regione monsonica rivolta verso  il Pacifico </a:t>
            </a:r>
          </a:p>
          <a:p>
            <a:pPr algn="ctr"/>
            <a:r>
              <a:rPr lang="it-IT" sz="2800" dirty="0">
                <a:latin typeface="+mj-lt"/>
              </a:rPr>
              <a:t>la civiltà buddista-taoista</a:t>
            </a:r>
          </a:p>
          <a:p>
            <a:pPr algn="ctr"/>
            <a:endParaRPr lang="it-IT" sz="2800" dirty="0">
              <a:latin typeface="+mj-lt"/>
            </a:endParaRPr>
          </a:p>
          <a:p>
            <a:pPr marL="457200" indent="-457200" algn="ctr">
              <a:buAutoNum type="arabicParenR" startAt="2"/>
            </a:pPr>
            <a:r>
              <a:rPr lang="it-IT" sz="2800" dirty="0">
                <a:latin typeface="+mj-lt"/>
              </a:rPr>
              <a:t>nella regione monsonica rivolta verso l’Oceano Indiano la civiltà braminica</a:t>
            </a:r>
          </a:p>
          <a:p>
            <a:pPr marL="457200" indent="-457200" algn="ctr">
              <a:buAutoNum type="arabicParenR" startAt="2"/>
            </a:pPr>
            <a:endParaRPr lang="it-IT" sz="2800" dirty="0">
              <a:latin typeface="+mj-lt"/>
            </a:endParaRPr>
          </a:p>
          <a:p>
            <a:pPr marL="457200" indent="-457200" algn="ctr">
              <a:buAutoNum type="arabicParenR" startAt="3"/>
            </a:pPr>
            <a:r>
              <a:rPr lang="it-IT" sz="2800" dirty="0">
                <a:latin typeface="+mj-lt"/>
              </a:rPr>
              <a:t>nell’area temperata d’Europa </a:t>
            </a:r>
          </a:p>
          <a:p>
            <a:pPr algn="ctr"/>
            <a:r>
              <a:rPr lang="it-IT" sz="2800" dirty="0">
                <a:latin typeface="+mj-lt"/>
              </a:rPr>
              <a:t>la civiltà cristiana</a:t>
            </a:r>
          </a:p>
          <a:p>
            <a:pPr algn="ctr"/>
            <a:endParaRPr lang="it-IT" sz="2800" dirty="0">
              <a:latin typeface="+mj-lt"/>
            </a:endParaRPr>
          </a:p>
          <a:p>
            <a:pPr algn="ctr"/>
            <a:r>
              <a:rPr lang="it-IT" sz="2800" dirty="0">
                <a:latin typeface="+mj-lt"/>
              </a:rPr>
              <a:t>4) lungo  le semiaride aree costiere del Medio Oriente e del Nordafrica la civiltà mussulmana</a:t>
            </a:r>
          </a:p>
        </p:txBody>
      </p:sp>
      <p:pic>
        <p:nvPicPr>
          <p:cNvPr id="4" name="Immagine 3" descr="Immagine che contiene testo, mappa, atlante&#10;&#10;Descrizione generata automaticamente">
            <a:extLst>
              <a:ext uri="{FF2B5EF4-FFF2-40B4-BE49-F238E27FC236}">
                <a16:creationId xmlns:a16="http://schemas.microsoft.com/office/drawing/2014/main" id="{026FBCA5-B51D-6DA3-3C2F-C64B65B96DF7}"/>
              </a:ext>
            </a:extLst>
          </p:cNvPr>
          <p:cNvPicPr>
            <a:picLocks noChangeAspect="1"/>
          </p:cNvPicPr>
          <p:nvPr/>
        </p:nvPicPr>
        <p:blipFill>
          <a:blip r:embed="rId3"/>
          <a:stretch>
            <a:fillRect/>
          </a:stretch>
        </p:blipFill>
        <p:spPr>
          <a:xfrm>
            <a:off x="1040888" y="2000992"/>
            <a:ext cx="5190024" cy="3272219"/>
          </a:xfrm>
          <a:prstGeom prst="rect">
            <a:avLst/>
          </a:prstGeom>
        </p:spPr>
      </p:pic>
    </p:spTree>
    <p:extLst>
      <p:ext uri="{BB962C8B-B14F-4D97-AF65-F5344CB8AC3E}">
        <p14:creationId xmlns:p14="http://schemas.microsoft.com/office/powerpoint/2010/main" val="1921510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47B9525B-C0B3-F4CE-309F-FA9BE09263AC}"/>
              </a:ext>
            </a:extLst>
          </p:cNvPr>
          <p:cNvSpPr txBox="1"/>
          <p:nvPr/>
        </p:nvSpPr>
        <p:spPr>
          <a:xfrm>
            <a:off x="6537904" y="0"/>
            <a:ext cx="5501696" cy="6740307"/>
          </a:xfrm>
          <a:prstGeom prst="rect">
            <a:avLst/>
          </a:prstGeom>
          <a:noFill/>
        </p:spPr>
        <p:txBody>
          <a:bodyPr wrap="square" rtlCol="0">
            <a:spAutoFit/>
          </a:bodyPr>
          <a:lstStyle/>
          <a:p>
            <a:pPr algn="ctr"/>
            <a:endParaRPr lang="it-IT" dirty="0"/>
          </a:p>
          <a:p>
            <a:pPr algn="ctr"/>
            <a:r>
              <a:rPr lang="it-IT" sz="2400" dirty="0"/>
              <a:t> </a:t>
            </a:r>
            <a:r>
              <a:rPr lang="it-IT" sz="3600" b="1" dirty="0">
                <a:latin typeface="+mj-lt"/>
              </a:rPr>
              <a:t>Il Medio Oriente è la più debole delle quattro civiltà,</a:t>
            </a:r>
            <a:r>
              <a:rPr lang="it-IT" sz="3600" dirty="0">
                <a:latin typeface="+mj-lt"/>
              </a:rPr>
              <a:t> non ha abbastanza risorse per resistere a lungo </a:t>
            </a:r>
          </a:p>
          <a:p>
            <a:pPr algn="ctr"/>
            <a:r>
              <a:rPr lang="it-IT" sz="3600" dirty="0">
                <a:latin typeface="+mj-lt"/>
              </a:rPr>
              <a:t>ad un assedio costiero </a:t>
            </a:r>
          </a:p>
          <a:p>
            <a:pPr algn="ctr"/>
            <a:r>
              <a:rPr lang="it-IT" sz="3600" dirty="0">
                <a:latin typeface="+mj-lt"/>
              </a:rPr>
              <a:t> </a:t>
            </a:r>
          </a:p>
          <a:p>
            <a:pPr algn="ctr"/>
            <a:r>
              <a:rPr lang="it-IT" sz="3600" dirty="0">
                <a:latin typeface="+mj-lt"/>
              </a:rPr>
              <a:t>ed è vulnerabile</a:t>
            </a:r>
          </a:p>
          <a:p>
            <a:pPr algn="ctr"/>
            <a:r>
              <a:rPr lang="it-IT" sz="3600" dirty="0">
                <a:latin typeface="+mj-lt"/>
              </a:rPr>
              <a:t>agli attacchi dall’Asia Centrale, </a:t>
            </a:r>
          </a:p>
          <a:p>
            <a:pPr algn="ctr"/>
            <a:r>
              <a:rPr lang="it-IT" sz="3600" dirty="0">
                <a:latin typeface="+mj-lt"/>
              </a:rPr>
              <a:t>attraverso l’Iran</a:t>
            </a:r>
            <a:r>
              <a:rPr lang="it-IT" sz="3600" dirty="0"/>
              <a:t>. </a:t>
            </a:r>
          </a:p>
          <a:p>
            <a:r>
              <a:rPr lang="it-IT" dirty="0"/>
              <a:t> </a:t>
            </a:r>
          </a:p>
        </p:txBody>
      </p:sp>
      <p:pic>
        <p:nvPicPr>
          <p:cNvPr id="4" name="Immagine 3" descr="Immagine che contiene testo, mappa, atlante&#10;&#10;Descrizione generata automaticamente">
            <a:extLst>
              <a:ext uri="{FF2B5EF4-FFF2-40B4-BE49-F238E27FC236}">
                <a16:creationId xmlns:a16="http://schemas.microsoft.com/office/drawing/2014/main" id="{001B6A97-DC2D-9100-3C35-68438958BB5F}"/>
              </a:ext>
            </a:extLst>
          </p:cNvPr>
          <p:cNvPicPr>
            <a:picLocks noChangeAspect="1"/>
          </p:cNvPicPr>
          <p:nvPr/>
        </p:nvPicPr>
        <p:blipFill>
          <a:blip r:embed="rId3"/>
          <a:stretch>
            <a:fillRect/>
          </a:stretch>
        </p:blipFill>
        <p:spPr>
          <a:xfrm>
            <a:off x="863600" y="1376714"/>
            <a:ext cx="5501696" cy="4567766"/>
          </a:xfrm>
          <a:prstGeom prst="rect">
            <a:avLst/>
          </a:prstGeom>
        </p:spPr>
      </p:pic>
    </p:spTree>
    <p:extLst>
      <p:ext uri="{BB962C8B-B14F-4D97-AF65-F5344CB8AC3E}">
        <p14:creationId xmlns:p14="http://schemas.microsoft.com/office/powerpoint/2010/main" val="30041619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60" name="Group 159">
            <a:extLst>
              <a:ext uri="{FF2B5EF4-FFF2-40B4-BE49-F238E27FC236}">
                <a16:creationId xmlns:a16="http://schemas.microsoft.com/office/drawing/2014/main" id="{166BF9EE-F7AC-4FA5-AC7E-001B3A642F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61" name="Freeform 11">
              <a:extLst>
                <a:ext uri="{FF2B5EF4-FFF2-40B4-BE49-F238E27FC236}">
                  <a16:creationId xmlns:a16="http://schemas.microsoft.com/office/drawing/2014/main" id="{3B48D182-44E3-4D8B-ACEF-F1A900BE44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it-IT"/>
            </a:p>
          </p:txBody>
        </p:sp>
        <p:sp>
          <p:nvSpPr>
            <p:cNvPr id="162" name="Freeform 12">
              <a:extLst>
                <a:ext uri="{FF2B5EF4-FFF2-40B4-BE49-F238E27FC236}">
                  <a16:creationId xmlns:a16="http://schemas.microsoft.com/office/drawing/2014/main" id="{355A535A-A489-477F-A314-593AA8CAFB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it-IT"/>
            </a:p>
          </p:txBody>
        </p:sp>
        <p:sp>
          <p:nvSpPr>
            <p:cNvPr id="163" name="Freeform 13">
              <a:extLst>
                <a:ext uri="{FF2B5EF4-FFF2-40B4-BE49-F238E27FC236}">
                  <a16:creationId xmlns:a16="http://schemas.microsoft.com/office/drawing/2014/main" id="{954C2D4C-FD83-4EF4-9312-04442ABD66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it-IT"/>
            </a:p>
          </p:txBody>
        </p:sp>
        <p:sp>
          <p:nvSpPr>
            <p:cNvPr id="164" name="Freeform 14">
              <a:extLst>
                <a:ext uri="{FF2B5EF4-FFF2-40B4-BE49-F238E27FC236}">
                  <a16:creationId xmlns:a16="http://schemas.microsoft.com/office/drawing/2014/main" id="{C20701C2-CD9A-4698-BC97-E1085820C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it-IT"/>
            </a:p>
          </p:txBody>
        </p:sp>
        <p:sp>
          <p:nvSpPr>
            <p:cNvPr id="165" name="Freeform 15">
              <a:extLst>
                <a:ext uri="{FF2B5EF4-FFF2-40B4-BE49-F238E27FC236}">
                  <a16:creationId xmlns:a16="http://schemas.microsoft.com/office/drawing/2014/main" id="{62575C35-466F-42AE-87A1-D691849AB8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it-IT"/>
            </a:p>
          </p:txBody>
        </p:sp>
        <p:sp>
          <p:nvSpPr>
            <p:cNvPr id="166" name="Freeform 16">
              <a:extLst>
                <a:ext uri="{FF2B5EF4-FFF2-40B4-BE49-F238E27FC236}">
                  <a16:creationId xmlns:a16="http://schemas.microsoft.com/office/drawing/2014/main" id="{58236F37-6119-45AC-80A0-CD2C311B50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it-IT"/>
            </a:p>
          </p:txBody>
        </p:sp>
        <p:sp>
          <p:nvSpPr>
            <p:cNvPr id="167" name="Freeform 17">
              <a:extLst>
                <a:ext uri="{FF2B5EF4-FFF2-40B4-BE49-F238E27FC236}">
                  <a16:creationId xmlns:a16="http://schemas.microsoft.com/office/drawing/2014/main" id="{F3FDD799-39FE-4D6F-9A64-2F472B215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it-IT"/>
            </a:p>
          </p:txBody>
        </p:sp>
        <p:sp>
          <p:nvSpPr>
            <p:cNvPr id="168" name="Freeform 18">
              <a:extLst>
                <a:ext uri="{FF2B5EF4-FFF2-40B4-BE49-F238E27FC236}">
                  <a16:creationId xmlns:a16="http://schemas.microsoft.com/office/drawing/2014/main" id="{9820D241-1D49-442C-A95A-00BC1BF9E2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it-IT"/>
            </a:p>
          </p:txBody>
        </p:sp>
        <p:sp>
          <p:nvSpPr>
            <p:cNvPr id="169" name="Freeform 19">
              <a:extLst>
                <a:ext uri="{FF2B5EF4-FFF2-40B4-BE49-F238E27FC236}">
                  <a16:creationId xmlns:a16="http://schemas.microsoft.com/office/drawing/2014/main" id="{EBC2197C-B383-4866-8ABD-74222400BE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it-IT"/>
            </a:p>
          </p:txBody>
        </p:sp>
        <p:sp>
          <p:nvSpPr>
            <p:cNvPr id="170" name="Freeform 20">
              <a:extLst>
                <a:ext uri="{FF2B5EF4-FFF2-40B4-BE49-F238E27FC236}">
                  <a16:creationId xmlns:a16="http://schemas.microsoft.com/office/drawing/2014/main" id="{404B06AA-FC93-4471-9DE4-56A401E70A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it-IT"/>
            </a:p>
          </p:txBody>
        </p:sp>
        <p:sp>
          <p:nvSpPr>
            <p:cNvPr id="171" name="Freeform 21">
              <a:extLst>
                <a:ext uri="{FF2B5EF4-FFF2-40B4-BE49-F238E27FC236}">
                  <a16:creationId xmlns:a16="http://schemas.microsoft.com/office/drawing/2014/main" id="{E580600C-013F-4FAF-8FB7-4CC0FA80A9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it-IT"/>
            </a:p>
          </p:txBody>
        </p:sp>
        <p:sp>
          <p:nvSpPr>
            <p:cNvPr id="172" name="Freeform 22">
              <a:extLst>
                <a:ext uri="{FF2B5EF4-FFF2-40B4-BE49-F238E27FC236}">
                  <a16:creationId xmlns:a16="http://schemas.microsoft.com/office/drawing/2014/main" id="{9BFCF199-64B2-4AEE-88C4-E954ABF362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it-IT"/>
            </a:p>
          </p:txBody>
        </p:sp>
      </p:grpSp>
      <p:grpSp>
        <p:nvGrpSpPr>
          <p:cNvPr id="174" name="Group 173">
            <a:extLst>
              <a:ext uri="{FF2B5EF4-FFF2-40B4-BE49-F238E27FC236}">
                <a16:creationId xmlns:a16="http://schemas.microsoft.com/office/drawing/2014/main" id="{E312DBA5-56D8-42B2-BA94-28168C2A670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175" name="Freeform 27">
              <a:extLst>
                <a:ext uri="{FF2B5EF4-FFF2-40B4-BE49-F238E27FC236}">
                  <a16:creationId xmlns:a16="http://schemas.microsoft.com/office/drawing/2014/main" id="{7AD46C74-3117-46B0-B267-0F61B57CA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it-IT"/>
            </a:p>
          </p:txBody>
        </p:sp>
        <p:sp>
          <p:nvSpPr>
            <p:cNvPr id="176" name="Freeform 28">
              <a:extLst>
                <a:ext uri="{FF2B5EF4-FFF2-40B4-BE49-F238E27FC236}">
                  <a16:creationId xmlns:a16="http://schemas.microsoft.com/office/drawing/2014/main" id="{8C13B810-9664-45D8-8510-D6ED0ADD72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it-IT"/>
            </a:p>
          </p:txBody>
        </p:sp>
        <p:sp>
          <p:nvSpPr>
            <p:cNvPr id="177" name="Freeform 29">
              <a:extLst>
                <a:ext uri="{FF2B5EF4-FFF2-40B4-BE49-F238E27FC236}">
                  <a16:creationId xmlns:a16="http://schemas.microsoft.com/office/drawing/2014/main" id="{10306E52-A922-4458-BCCE-C3C840CC7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it-IT"/>
            </a:p>
          </p:txBody>
        </p:sp>
        <p:sp>
          <p:nvSpPr>
            <p:cNvPr id="178" name="Freeform 30">
              <a:extLst>
                <a:ext uri="{FF2B5EF4-FFF2-40B4-BE49-F238E27FC236}">
                  <a16:creationId xmlns:a16="http://schemas.microsoft.com/office/drawing/2014/main" id="{CB578819-B7E7-4250-932F-52AE2A2A9A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it-IT"/>
            </a:p>
          </p:txBody>
        </p:sp>
        <p:sp>
          <p:nvSpPr>
            <p:cNvPr id="179" name="Freeform 31">
              <a:extLst>
                <a:ext uri="{FF2B5EF4-FFF2-40B4-BE49-F238E27FC236}">
                  <a16:creationId xmlns:a16="http://schemas.microsoft.com/office/drawing/2014/main" id="{454B9C91-B623-424A-B16E-F764F189D3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it-IT"/>
            </a:p>
          </p:txBody>
        </p:sp>
        <p:sp>
          <p:nvSpPr>
            <p:cNvPr id="180" name="Freeform 32">
              <a:extLst>
                <a:ext uri="{FF2B5EF4-FFF2-40B4-BE49-F238E27FC236}">
                  <a16:creationId xmlns:a16="http://schemas.microsoft.com/office/drawing/2014/main" id="{EFD03C4A-8484-41E6-B458-032F1DCA7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it-IT"/>
            </a:p>
          </p:txBody>
        </p:sp>
        <p:sp>
          <p:nvSpPr>
            <p:cNvPr id="181" name="Freeform 33">
              <a:extLst>
                <a:ext uri="{FF2B5EF4-FFF2-40B4-BE49-F238E27FC236}">
                  <a16:creationId xmlns:a16="http://schemas.microsoft.com/office/drawing/2014/main" id="{DDC2F3C3-1D4E-4913-9C5C-F9A65B47E5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it-IT"/>
            </a:p>
          </p:txBody>
        </p:sp>
        <p:sp>
          <p:nvSpPr>
            <p:cNvPr id="182" name="Freeform 34">
              <a:extLst>
                <a:ext uri="{FF2B5EF4-FFF2-40B4-BE49-F238E27FC236}">
                  <a16:creationId xmlns:a16="http://schemas.microsoft.com/office/drawing/2014/main" id="{1E15BCA2-2420-4C53-ADE9-40FBAC2384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it-IT"/>
            </a:p>
          </p:txBody>
        </p:sp>
        <p:sp>
          <p:nvSpPr>
            <p:cNvPr id="183" name="Freeform 35">
              <a:extLst>
                <a:ext uri="{FF2B5EF4-FFF2-40B4-BE49-F238E27FC236}">
                  <a16:creationId xmlns:a16="http://schemas.microsoft.com/office/drawing/2014/main" id="{73D5FBF4-7129-4C51-B603-E3BC334195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it-IT"/>
            </a:p>
          </p:txBody>
        </p:sp>
        <p:sp>
          <p:nvSpPr>
            <p:cNvPr id="184" name="Freeform 36">
              <a:extLst>
                <a:ext uri="{FF2B5EF4-FFF2-40B4-BE49-F238E27FC236}">
                  <a16:creationId xmlns:a16="http://schemas.microsoft.com/office/drawing/2014/main" id="{0165B164-CE2A-494C-88FC-507232B37C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it-IT"/>
            </a:p>
          </p:txBody>
        </p:sp>
        <p:sp>
          <p:nvSpPr>
            <p:cNvPr id="185" name="Freeform 37">
              <a:extLst>
                <a:ext uri="{FF2B5EF4-FFF2-40B4-BE49-F238E27FC236}">
                  <a16:creationId xmlns:a16="http://schemas.microsoft.com/office/drawing/2014/main" id="{87F127E5-B10B-4D18-BCF0-E7C3C7F40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it-IT"/>
            </a:p>
          </p:txBody>
        </p:sp>
        <p:sp>
          <p:nvSpPr>
            <p:cNvPr id="186" name="Freeform 38">
              <a:extLst>
                <a:ext uri="{FF2B5EF4-FFF2-40B4-BE49-F238E27FC236}">
                  <a16:creationId xmlns:a16="http://schemas.microsoft.com/office/drawing/2014/main" id="{FC692D59-F28D-4E42-B435-225F2C6CFA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it-IT"/>
            </a:p>
          </p:txBody>
        </p:sp>
      </p:grpSp>
      <p:sp>
        <p:nvSpPr>
          <p:cNvPr id="188" name="Rectangle 187">
            <a:extLst>
              <a:ext uri="{FF2B5EF4-FFF2-40B4-BE49-F238E27FC236}">
                <a16:creationId xmlns:a16="http://schemas.microsoft.com/office/drawing/2014/main" id="{1996130F-9AB5-4DE9-8574-3AF891C5C1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190" name="Freeform 11">
            <a:extLst>
              <a:ext uri="{FF2B5EF4-FFF2-40B4-BE49-F238E27FC236}">
                <a16:creationId xmlns:a16="http://schemas.microsoft.com/office/drawing/2014/main" id="{7326F4E6-9131-42DA-97B2-0BA8D1E258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it-IT"/>
          </a:p>
        </p:txBody>
      </p:sp>
      <p:sp>
        <p:nvSpPr>
          <p:cNvPr id="2" name="CasellaDiTesto 1">
            <a:extLst>
              <a:ext uri="{FF2B5EF4-FFF2-40B4-BE49-F238E27FC236}">
                <a16:creationId xmlns:a16="http://schemas.microsoft.com/office/drawing/2014/main" id="{8A48DADE-9916-8F76-3AAB-2267DBEA7016}"/>
              </a:ext>
            </a:extLst>
          </p:cNvPr>
          <p:cNvSpPr txBox="1"/>
          <p:nvPr/>
        </p:nvSpPr>
        <p:spPr>
          <a:xfrm>
            <a:off x="6157306" y="0"/>
            <a:ext cx="5906086" cy="6736080"/>
          </a:xfrm>
          <a:prstGeom prst="rect">
            <a:avLst/>
          </a:prstGeom>
        </p:spPr>
        <p:txBody>
          <a:bodyPr vert="horz" lIns="91440" tIns="45720" rIns="91440" bIns="45720" rtlCol="0">
            <a:normAutofit lnSpcReduction="10000"/>
          </a:bodyPr>
          <a:lstStyle/>
          <a:p>
            <a:pPr algn="ctr">
              <a:lnSpc>
                <a:spcPct val="90000"/>
              </a:lnSpc>
              <a:spcBef>
                <a:spcPts val="1000"/>
              </a:spcBef>
              <a:buClr>
                <a:schemeClr val="accent1"/>
              </a:buClr>
            </a:pPr>
            <a:r>
              <a:rPr lang="en-US" sz="3000" b="1" dirty="0">
                <a:solidFill>
                  <a:srgbClr val="C00000"/>
                </a:solidFill>
                <a:highlight>
                  <a:srgbClr val="FFFF00"/>
                </a:highlight>
                <a:latin typeface="+mj-lt"/>
              </a:rPr>
              <a:t>Lo heartland di steppe </a:t>
            </a:r>
          </a:p>
          <a:p>
            <a:pPr algn="ctr">
              <a:lnSpc>
                <a:spcPct val="90000"/>
              </a:lnSpc>
              <a:spcBef>
                <a:spcPts val="1000"/>
              </a:spcBef>
              <a:buClr>
                <a:schemeClr val="accent1"/>
              </a:buClr>
            </a:pPr>
            <a:r>
              <a:rPr lang="en-US" sz="3000" b="1" dirty="0">
                <a:solidFill>
                  <a:srgbClr val="C00000"/>
                </a:solidFill>
                <a:highlight>
                  <a:srgbClr val="FFFF00"/>
                </a:highlight>
                <a:latin typeface="+mj-lt"/>
              </a:rPr>
              <a:t>è il </a:t>
            </a:r>
            <a:r>
              <a:rPr lang="en-US" sz="3000" b="1" dirty="0" err="1">
                <a:solidFill>
                  <a:srgbClr val="C00000"/>
                </a:solidFill>
                <a:highlight>
                  <a:srgbClr val="FFFF00"/>
                </a:highlight>
                <a:latin typeface="+mj-lt"/>
              </a:rPr>
              <a:t>perno</a:t>
            </a:r>
            <a:r>
              <a:rPr lang="en-US" sz="3000" b="1" dirty="0">
                <a:solidFill>
                  <a:srgbClr val="C00000"/>
                </a:solidFill>
                <a:highlight>
                  <a:srgbClr val="FFFF00"/>
                </a:highlight>
                <a:latin typeface="+mj-lt"/>
              </a:rPr>
              <a:t> (</a:t>
            </a:r>
            <a:r>
              <a:rPr lang="en-US" sz="3000" b="1" i="1" dirty="0">
                <a:solidFill>
                  <a:srgbClr val="C00000"/>
                </a:solidFill>
                <a:highlight>
                  <a:srgbClr val="FFFF00"/>
                </a:highlight>
                <a:latin typeface="+mj-lt"/>
              </a:rPr>
              <a:t>pivot)</a:t>
            </a:r>
            <a:r>
              <a:rPr lang="en-US" sz="3000" b="1" dirty="0">
                <a:solidFill>
                  <a:srgbClr val="C00000"/>
                </a:solidFill>
                <a:highlight>
                  <a:srgbClr val="FFFF00"/>
                </a:highlight>
                <a:latin typeface="+mj-lt"/>
              </a:rPr>
              <a:t> </a:t>
            </a:r>
          </a:p>
          <a:p>
            <a:pPr algn="ctr">
              <a:lnSpc>
                <a:spcPct val="90000"/>
              </a:lnSpc>
              <a:spcBef>
                <a:spcPts val="1000"/>
              </a:spcBef>
              <a:buClr>
                <a:schemeClr val="accent1"/>
              </a:buClr>
            </a:pPr>
            <a:r>
              <a:rPr lang="en-US" sz="3000" b="1" dirty="0" err="1">
                <a:solidFill>
                  <a:srgbClr val="C00000"/>
                </a:solidFill>
                <a:highlight>
                  <a:srgbClr val="FFFF00"/>
                </a:highlight>
                <a:latin typeface="+mj-lt"/>
              </a:rPr>
              <a:t>dell’evoluzione</a:t>
            </a:r>
            <a:r>
              <a:rPr lang="en-US" sz="3000" b="1" dirty="0">
                <a:solidFill>
                  <a:srgbClr val="C00000"/>
                </a:solidFill>
                <a:highlight>
                  <a:srgbClr val="FFFF00"/>
                </a:highlight>
                <a:latin typeface="+mj-lt"/>
              </a:rPr>
              <a:t> </a:t>
            </a:r>
            <a:r>
              <a:rPr lang="en-US" sz="3000" b="1" dirty="0" err="1">
                <a:solidFill>
                  <a:srgbClr val="C00000"/>
                </a:solidFill>
                <a:highlight>
                  <a:srgbClr val="FFFF00"/>
                </a:highlight>
                <a:latin typeface="+mj-lt"/>
              </a:rPr>
              <a:t>storica</a:t>
            </a:r>
            <a:endParaRPr lang="en-US" sz="3000" b="1" dirty="0">
              <a:solidFill>
                <a:srgbClr val="C00000"/>
              </a:solidFill>
              <a:highlight>
                <a:srgbClr val="FFFF00"/>
              </a:highlight>
              <a:latin typeface="+mj-lt"/>
            </a:endParaRPr>
          </a:p>
          <a:p>
            <a:pPr algn="ctr">
              <a:lnSpc>
                <a:spcPct val="90000"/>
              </a:lnSpc>
              <a:spcBef>
                <a:spcPts val="1000"/>
              </a:spcBef>
              <a:buClr>
                <a:schemeClr val="accent1"/>
              </a:buClr>
            </a:pPr>
            <a:r>
              <a:rPr lang="en-US" sz="3000" dirty="0">
                <a:solidFill>
                  <a:srgbClr val="C00000"/>
                </a:solidFill>
                <a:highlight>
                  <a:srgbClr val="FFFF00"/>
                </a:highlight>
                <a:latin typeface="+mj-lt"/>
              </a:rPr>
              <a:t> </a:t>
            </a:r>
          </a:p>
          <a:p>
            <a:pPr algn="ctr">
              <a:lnSpc>
                <a:spcPct val="90000"/>
              </a:lnSpc>
              <a:spcBef>
                <a:spcPts val="1000"/>
              </a:spcBef>
              <a:buClr>
                <a:schemeClr val="accent1"/>
              </a:buClr>
            </a:pPr>
            <a:r>
              <a:rPr lang="en-US" sz="3000" dirty="0">
                <a:solidFill>
                  <a:srgbClr val="000000"/>
                </a:solidFill>
                <a:latin typeface="+mj-lt"/>
              </a:rPr>
              <a:t>  </a:t>
            </a:r>
            <a:r>
              <a:rPr lang="en-US" sz="3000" dirty="0" err="1">
                <a:solidFill>
                  <a:srgbClr val="000000"/>
                </a:solidFill>
                <a:latin typeface="+mj-lt"/>
              </a:rPr>
              <a:t>ondate</a:t>
            </a:r>
            <a:r>
              <a:rPr lang="en-US" sz="3000" dirty="0">
                <a:solidFill>
                  <a:srgbClr val="000000"/>
                </a:solidFill>
                <a:latin typeface="+mj-lt"/>
              </a:rPr>
              <a:t> </a:t>
            </a:r>
            <a:r>
              <a:rPr lang="en-US" sz="3000" dirty="0" err="1">
                <a:solidFill>
                  <a:srgbClr val="000000"/>
                </a:solidFill>
                <a:latin typeface="+mj-lt"/>
              </a:rPr>
              <a:t>su</a:t>
            </a:r>
            <a:r>
              <a:rPr lang="en-US" sz="3000" dirty="0">
                <a:solidFill>
                  <a:srgbClr val="000000"/>
                </a:solidFill>
                <a:latin typeface="+mj-lt"/>
              </a:rPr>
              <a:t> </a:t>
            </a:r>
            <a:r>
              <a:rPr lang="en-US" sz="3000" dirty="0" err="1">
                <a:solidFill>
                  <a:srgbClr val="000000"/>
                </a:solidFill>
                <a:latin typeface="+mj-lt"/>
              </a:rPr>
              <a:t>ondate</a:t>
            </a:r>
            <a:r>
              <a:rPr lang="en-US" sz="3000" dirty="0">
                <a:solidFill>
                  <a:srgbClr val="000000"/>
                </a:solidFill>
                <a:latin typeface="+mj-lt"/>
              </a:rPr>
              <a:t> di </a:t>
            </a:r>
            <a:r>
              <a:rPr lang="en-US" sz="3000" dirty="0" err="1">
                <a:solidFill>
                  <a:srgbClr val="000000"/>
                </a:solidFill>
                <a:latin typeface="+mj-lt"/>
              </a:rPr>
              <a:t>orde</a:t>
            </a:r>
            <a:r>
              <a:rPr lang="en-US" sz="3000" dirty="0">
                <a:solidFill>
                  <a:srgbClr val="000000"/>
                </a:solidFill>
                <a:latin typeface="+mj-lt"/>
              </a:rPr>
              <a:t> a cavallo </a:t>
            </a:r>
            <a:r>
              <a:rPr lang="en-US" sz="3000" dirty="0" err="1">
                <a:solidFill>
                  <a:srgbClr val="000000"/>
                </a:solidFill>
                <a:latin typeface="+mj-lt"/>
              </a:rPr>
              <a:t>hanno</a:t>
            </a:r>
            <a:r>
              <a:rPr lang="en-US" sz="3000" dirty="0">
                <a:solidFill>
                  <a:srgbClr val="000000"/>
                </a:solidFill>
                <a:latin typeface="+mj-lt"/>
              </a:rPr>
              <a:t> </a:t>
            </a:r>
            <a:r>
              <a:rPr lang="en-US" sz="3000" dirty="0" err="1">
                <a:solidFill>
                  <a:srgbClr val="000000"/>
                </a:solidFill>
                <a:latin typeface="+mj-lt"/>
              </a:rPr>
              <a:t>costretto</a:t>
            </a:r>
            <a:r>
              <a:rPr lang="en-US" sz="3000" dirty="0">
                <a:solidFill>
                  <a:srgbClr val="000000"/>
                </a:solidFill>
                <a:latin typeface="+mj-lt"/>
              </a:rPr>
              <a:t> </a:t>
            </a:r>
          </a:p>
          <a:p>
            <a:pPr algn="ctr">
              <a:lnSpc>
                <a:spcPct val="90000"/>
              </a:lnSpc>
              <a:spcBef>
                <a:spcPts val="1000"/>
              </a:spcBef>
              <a:buClr>
                <a:schemeClr val="accent1"/>
              </a:buClr>
            </a:pPr>
            <a:r>
              <a:rPr lang="en-US" sz="3000" dirty="0">
                <a:solidFill>
                  <a:srgbClr val="000000"/>
                </a:solidFill>
                <a:latin typeface="+mj-lt"/>
              </a:rPr>
              <a:t>le </a:t>
            </a:r>
            <a:r>
              <a:rPr lang="en-US" sz="3000" dirty="0" err="1">
                <a:solidFill>
                  <a:srgbClr val="000000"/>
                </a:solidFill>
                <a:latin typeface="+mj-lt"/>
              </a:rPr>
              <a:t>popolazioni</a:t>
            </a:r>
            <a:r>
              <a:rPr lang="en-US" sz="3000" dirty="0">
                <a:solidFill>
                  <a:srgbClr val="000000"/>
                </a:solidFill>
                <a:latin typeface="+mj-lt"/>
              </a:rPr>
              <a:t> del primo arco </a:t>
            </a:r>
            <a:r>
              <a:rPr lang="en-US" sz="3000" dirty="0" err="1">
                <a:solidFill>
                  <a:srgbClr val="000000"/>
                </a:solidFill>
                <a:latin typeface="+mj-lt"/>
              </a:rPr>
              <a:t>esterno</a:t>
            </a:r>
            <a:r>
              <a:rPr lang="en-US" sz="3000" dirty="0">
                <a:solidFill>
                  <a:srgbClr val="000000"/>
                </a:solidFill>
                <a:latin typeface="+mj-lt"/>
              </a:rPr>
              <a:t>  (</a:t>
            </a:r>
            <a:r>
              <a:rPr lang="en-US" sz="3000" b="1" i="1" dirty="0">
                <a:solidFill>
                  <a:srgbClr val="000000"/>
                </a:solidFill>
                <a:latin typeface="+mj-lt"/>
              </a:rPr>
              <a:t>inner crescent</a:t>
            </a:r>
            <a:r>
              <a:rPr lang="en-US" sz="3000" dirty="0">
                <a:solidFill>
                  <a:srgbClr val="000000"/>
                </a:solidFill>
                <a:latin typeface="+mj-lt"/>
              </a:rPr>
              <a:t>) </a:t>
            </a:r>
          </a:p>
          <a:p>
            <a:pPr algn="ctr">
              <a:lnSpc>
                <a:spcPct val="90000"/>
              </a:lnSpc>
              <a:spcBef>
                <a:spcPts val="1000"/>
              </a:spcBef>
              <a:buClr>
                <a:schemeClr val="accent1"/>
              </a:buClr>
            </a:pPr>
            <a:r>
              <a:rPr lang="en-US" sz="3000" dirty="0">
                <a:solidFill>
                  <a:srgbClr val="000000"/>
                </a:solidFill>
                <a:latin typeface="+mj-lt"/>
              </a:rPr>
              <a:t>a </a:t>
            </a:r>
            <a:r>
              <a:rPr lang="en-US" sz="3000" dirty="0" err="1">
                <a:solidFill>
                  <a:srgbClr val="000000"/>
                </a:solidFill>
                <a:latin typeface="+mj-lt"/>
              </a:rPr>
              <a:t>reagire</a:t>
            </a:r>
            <a:r>
              <a:rPr lang="en-US" sz="3000" dirty="0">
                <a:solidFill>
                  <a:srgbClr val="000000"/>
                </a:solidFill>
                <a:latin typeface="+mj-lt"/>
              </a:rPr>
              <a:t> </a:t>
            </a:r>
            <a:r>
              <a:rPr lang="en-US" sz="3000" dirty="0" err="1">
                <a:solidFill>
                  <a:srgbClr val="000000"/>
                </a:solidFill>
                <a:latin typeface="+mj-lt"/>
              </a:rPr>
              <a:t>attraverso</a:t>
            </a:r>
            <a:r>
              <a:rPr lang="en-US" sz="3000" dirty="0">
                <a:solidFill>
                  <a:srgbClr val="000000"/>
                </a:solidFill>
                <a:latin typeface="+mj-lt"/>
              </a:rPr>
              <a:t> guerre </a:t>
            </a:r>
          </a:p>
          <a:p>
            <a:pPr algn="ctr">
              <a:lnSpc>
                <a:spcPct val="90000"/>
              </a:lnSpc>
              <a:spcBef>
                <a:spcPts val="1000"/>
              </a:spcBef>
              <a:buClr>
                <a:schemeClr val="accent1"/>
              </a:buClr>
            </a:pPr>
            <a:r>
              <a:rPr lang="en-US" sz="3000" dirty="0">
                <a:solidFill>
                  <a:srgbClr val="000000"/>
                </a:solidFill>
                <a:latin typeface="+mj-lt"/>
              </a:rPr>
              <a:t>e </a:t>
            </a:r>
            <a:r>
              <a:rPr lang="en-US" sz="3000" dirty="0" err="1">
                <a:solidFill>
                  <a:srgbClr val="000000"/>
                </a:solidFill>
                <a:latin typeface="+mj-lt"/>
              </a:rPr>
              <a:t>alleanze</a:t>
            </a:r>
            <a:r>
              <a:rPr lang="en-US" sz="3000" dirty="0">
                <a:solidFill>
                  <a:srgbClr val="000000"/>
                </a:solidFill>
                <a:latin typeface="+mj-lt"/>
              </a:rPr>
              <a:t>, </a:t>
            </a:r>
            <a:r>
              <a:rPr lang="en-US" sz="3000" dirty="0" err="1">
                <a:solidFill>
                  <a:srgbClr val="000000"/>
                </a:solidFill>
                <a:latin typeface="+mj-lt"/>
              </a:rPr>
              <a:t>conquiste</a:t>
            </a:r>
            <a:r>
              <a:rPr lang="en-US" sz="3000" dirty="0">
                <a:solidFill>
                  <a:srgbClr val="000000"/>
                </a:solidFill>
                <a:latin typeface="+mj-lt"/>
              </a:rPr>
              <a:t> </a:t>
            </a:r>
          </a:p>
          <a:p>
            <a:pPr algn="ctr">
              <a:lnSpc>
                <a:spcPct val="90000"/>
              </a:lnSpc>
              <a:spcBef>
                <a:spcPts val="1000"/>
              </a:spcBef>
              <a:buClr>
                <a:schemeClr val="accent1"/>
              </a:buClr>
            </a:pPr>
            <a:r>
              <a:rPr lang="en-US" sz="3000" dirty="0">
                <a:solidFill>
                  <a:srgbClr val="000000"/>
                </a:solidFill>
                <a:latin typeface="+mj-lt"/>
              </a:rPr>
              <a:t>e </a:t>
            </a:r>
            <a:r>
              <a:rPr lang="en-US" sz="3000" dirty="0" err="1">
                <a:solidFill>
                  <a:srgbClr val="000000"/>
                </a:solidFill>
                <a:latin typeface="+mj-lt"/>
              </a:rPr>
              <a:t>sconfitte</a:t>
            </a:r>
            <a:r>
              <a:rPr lang="en-US" sz="3000" dirty="0">
                <a:solidFill>
                  <a:srgbClr val="000000"/>
                </a:solidFill>
                <a:latin typeface="+mj-lt"/>
              </a:rPr>
              <a:t>, </a:t>
            </a:r>
            <a:r>
              <a:rPr lang="en-US" sz="3000" dirty="0" err="1">
                <a:solidFill>
                  <a:srgbClr val="000000"/>
                </a:solidFill>
                <a:latin typeface="+mj-lt"/>
              </a:rPr>
              <a:t>ricerca</a:t>
            </a:r>
            <a:r>
              <a:rPr lang="en-US" sz="3000" dirty="0">
                <a:solidFill>
                  <a:srgbClr val="000000"/>
                </a:solidFill>
                <a:latin typeface="+mj-lt"/>
              </a:rPr>
              <a:t> di </a:t>
            </a:r>
            <a:r>
              <a:rPr lang="en-US" sz="3000" dirty="0" err="1">
                <a:solidFill>
                  <a:srgbClr val="000000"/>
                </a:solidFill>
                <a:latin typeface="+mj-lt"/>
              </a:rPr>
              <a:t>risorse</a:t>
            </a:r>
            <a:r>
              <a:rPr lang="en-US" sz="3000" dirty="0">
                <a:solidFill>
                  <a:srgbClr val="000000"/>
                </a:solidFill>
                <a:latin typeface="+mj-lt"/>
              </a:rPr>
              <a:t> </a:t>
            </a:r>
          </a:p>
          <a:p>
            <a:pPr algn="ctr">
              <a:lnSpc>
                <a:spcPct val="90000"/>
              </a:lnSpc>
              <a:spcBef>
                <a:spcPts val="1000"/>
              </a:spcBef>
              <a:buClr>
                <a:schemeClr val="accent1"/>
              </a:buClr>
            </a:pPr>
            <a:r>
              <a:rPr lang="en-US" sz="3000" dirty="0">
                <a:solidFill>
                  <a:srgbClr val="000000"/>
                </a:solidFill>
                <a:latin typeface="+mj-lt"/>
              </a:rPr>
              <a:t>e </a:t>
            </a:r>
            <a:r>
              <a:rPr lang="en-US" sz="3000" dirty="0" err="1">
                <a:solidFill>
                  <a:srgbClr val="000000"/>
                </a:solidFill>
                <a:latin typeface="+mj-lt"/>
              </a:rPr>
              <a:t>innovazioni</a:t>
            </a:r>
            <a:r>
              <a:rPr lang="en-US" sz="3000" dirty="0">
                <a:solidFill>
                  <a:srgbClr val="000000"/>
                </a:solidFill>
                <a:latin typeface="+mj-lt"/>
              </a:rPr>
              <a:t> </a:t>
            </a:r>
            <a:r>
              <a:rPr lang="en-US" sz="3000" dirty="0" err="1">
                <a:solidFill>
                  <a:srgbClr val="000000"/>
                </a:solidFill>
                <a:latin typeface="+mj-lt"/>
              </a:rPr>
              <a:t>tecnologiche</a:t>
            </a:r>
            <a:r>
              <a:rPr lang="en-US" sz="3000" dirty="0">
                <a:solidFill>
                  <a:srgbClr val="000000"/>
                </a:solidFill>
                <a:latin typeface="+mj-lt"/>
              </a:rPr>
              <a:t> ,  </a:t>
            </a:r>
          </a:p>
          <a:p>
            <a:pPr algn="ctr">
              <a:lnSpc>
                <a:spcPct val="90000"/>
              </a:lnSpc>
              <a:spcBef>
                <a:spcPts val="1000"/>
              </a:spcBef>
              <a:buClr>
                <a:schemeClr val="accent1"/>
              </a:buClr>
            </a:pPr>
            <a:r>
              <a:rPr lang="en-US" sz="3000" dirty="0" err="1">
                <a:solidFill>
                  <a:srgbClr val="000000"/>
                </a:solidFill>
                <a:latin typeface="+mj-lt"/>
              </a:rPr>
              <a:t>fino</a:t>
            </a:r>
            <a:r>
              <a:rPr lang="en-US" sz="3000" dirty="0">
                <a:solidFill>
                  <a:srgbClr val="000000"/>
                </a:solidFill>
                <a:latin typeface="+mj-lt"/>
              </a:rPr>
              <a:t> a </a:t>
            </a:r>
            <a:r>
              <a:rPr lang="en-US" sz="3000" dirty="0" err="1">
                <a:solidFill>
                  <a:srgbClr val="000000"/>
                </a:solidFill>
                <a:latin typeface="+mj-lt"/>
              </a:rPr>
              <a:t>scoprire</a:t>
            </a:r>
            <a:r>
              <a:rPr lang="en-US" sz="3000" dirty="0">
                <a:solidFill>
                  <a:srgbClr val="000000"/>
                </a:solidFill>
                <a:latin typeface="+mj-lt"/>
              </a:rPr>
              <a:t> </a:t>
            </a:r>
            <a:r>
              <a:rPr lang="en-US" sz="3000" dirty="0" err="1">
                <a:solidFill>
                  <a:srgbClr val="000000"/>
                </a:solidFill>
                <a:latin typeface="+mj-lt"/>
              </a:rPr>
              <a:t>l’</a:t>
            </a:r>
            <a:r>
              <a:rPr lang="en-US" sz="3000" b="1" i="1" dirty="0" err="1">
                <a:solidFill>
                  <a:srgbClr val="000000"/>
                </a:solidFill>
                <a:latin typeface="+mj-lt"/>
              </a:rPr>
              <a:t>outer</a:t>
            </a:r>
            <a:r>
              <a:rPr lang="en-US" sz="3000" b="1" i="1" dirty="0">
                <a:solidFill>
                  <a:srgbClr val="000000"/>
                </a:solidFill>
                <a:latin typeface="+mj-lt"/>
              </a:rPr>
              <a:t> crescent</a:t>
            </a:r>
            <a:r>
              <a:rPr lang="en-US" sz="3000" dirty="0">
                <a:solidFill>
                  <a:srgbClr val="000000"/>
                </a:solidFill>
                <a:latin typeface="+mj-lt"/>
              </a:rPr>
              <a:t>, </a:t>
            </a:r>
          </a:p>
          <a:p>
            <a:pPr algn="ctr">
              <a:lnSpc>
                <a:spcPct val="90000"/>
              </a:lnSpc>
              <a:spcBef>
                <a:spcPts val="1000"/>
              </a:spcBef>
              <a:buClr>
                <a:schemeClr val="accent1"/>
              </a:buClr>
            </a:pPr>
            <a:r>
              <a:rPr lang="en-US" sz="3000" dirty="0">
                <a:solidFill>
                  <a:srgbClr val="000000"/>
                </a:solidFill>
                <a:latin typeface="+mj-lt"/>
              </a:rPr>
              <a:t>le </a:t>
            </a:r>
            <a:r>
              <a:rPr lang="en-US" sz="3000" dirty="0" err="1">
                <a:solidFill>
                  <a:srgbClr val="000000"/>
                </a:solidFill>
                <a:latin typeface="+mj-lt"/>
              </a:rPr>
              <a:t>altre</a:t>
            </a:r>
            <a:r>
              <a:rPr lang="en-US" sz="3000" dirty="0">
                <a:solidFill>
                  <a:srgbClr val="000000"/>
                </a:solidFill>
                <a:latin typeface="+mj-lt"/>
              </a:rPr>
              <a:t> </a:t>
            </a:r>
            <a:r>
              <a:rPr lang="en-US" sz="3000" dirty="0" err="1">
                <a:solidFill>
                  <a:srgbClr val="000000"/>
                </a:solidFill>
                <a:latin typeface="+mj-lt"/>
              </a:rPr>
              <a:t>isole-continenti</a:t>
            </a:r>
            <a:r>
              <a:rPr lang="en-US" sz="3000" dirty="0">
                <a:solidFill>
                  <a:srgbClr val="000000"/>
                </a:solidFill>
              </a:rPr>
              <a:t>.</a:t>
            </a:r>
          </a:p>
          <a:p>
            <a:pPr>
              <a:lnSpc>
                <a:spcPct val="90000"/>
              </a:lnSpc>
              <a:spcBef>
                <a:spcPts val="1000"/>
              </a:spcBef>
              <a:buClr>
                <a:schemeClr val="accent1"/>
              </a:buClr>
              <a:buFont typeface="Wingdings 3" charset="2"/>
              <a:buChar char=""/>
            </a:pPr>
            <a:endParaRPr lang="en-US" sz="3000" dirty="0">
              <a:solidFill>
                <a:srgbClr val="000000"/>
              </a:solidFill>
            </a:endParaRPr>
          </a:p>
          <a:p>
            <a:pPr>
              <a:lnSpc>
                <a:spcPct val="90000"/>
              </a:lnSpc>
              <a:spcBef>
                <a:spcPts val="1000"/>
              </a:spcBef>
              <a:buClr>
                <a:schemeClr val="accent1"/>
              </a:buClr>
              <a:buFont typeface="Wingdings 3" charset="2"/>
              <a:buChar char=""/>
            </a:pPr>
            <a:endParaRPr lang="en-US" sz="1500" dirty="0">
              <a:solidFill>
                <a:srgbClr val="000000"/>
              </a:solidFill>
            </a:endParaRPr>
          </a:p>
        </p:txBody>
      </p:sp>
      <p:pic>
        <p:nvPicPr>
          <p:cNvPr id="4" name="Immagine 3" descr="Immagine che contiene World, cerchio, mappa, testo&#10;&#10;Descrizione generata automaticamente">
            <a:extLst>
              <a:ext uri="{FF2B5EF4-FFF2-40B4-BE49-F238E27FC236}">
                <a16:creationId xmlns:a16="http://schemas.microsoft.com/office/drawing/2014/main" id="{A210C6EE-4FCA-FBAA-00DC-5E3FF66E8E92}"/>
              </a:ext>
            </a:extLst>
          </p:cNvPr>
          <p:cNvPicPr>
            <a:picLocks noChangeAspect="1"/>
          </p:cNvPicPr>
          <p:nvPr/>
        </p:nvPicPr>
        <p:blipFill>
          <a:blip r:embed="rId3"/>
          <a:srcRect l="4840" r="12528" b="4"/>
          <a:stretch/>
        </p:blipFill>
        <p:spPr>
          <a:xfrm>
            <a:off x="568849" y="1424502"/>
            <a:ext cx="5451627" cy="4118210"/>
          </a:xfrm>
          <a:prstGeom prst="rect">
            <a:avLst/>
          </a:prstGeom>
        </p:spPr>
      </p:pic>
    </p:spTree>
    <p:extLst>
      <p:ext uri="{BB962C8B-B14F-4D97-AF65-F5344CB8AC3E}">
        <p14:creationId xmlns:p14="http://schemas.microsoft.com/office/powerpoint/2010/main" val="8549691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D7732348-F380-290F-CB59-834B495C79FC}"/>
              </a:ext>
            </a:extLst>
          </p:cNvPr>
          <p:cNvSpPr txBox="1"/>
          <p:nvPr/>
        </p:nvSpPr>
        <p:spPr>
          <a:xfrm>
            <a:off x="5029200" y="115410"/>
            <a:ext cx="6884632" cy="6555641"/>
          </a:xfrm>
          <a:prstGeom prst="rect">
            <a:avLst/>
          </a:prstGeom>
          <a:noFill/>
        </p:spPr>
        <p:txBody>
          <a:bodyPr wrap="square" rtlCol="0">
            <a:spAutoFit/>
          </a:bodyPr>
          <a:lstStyle/>
          <a:p>
            <a:pPr algn="ctr"/>
            <a:r>
              <a:rPr lang="it-IT" sz="2800" dirty="0">
                <a:latin typeface="+mj-lt"/>
              </a:rPr>
              <a:t>Strade ferrate e navi transoceaniche hanno modificato  i rapporti di forza </a:t>
            </a:r>
          </a:p>
          <a:p>
            <a:pPr algn="ctr"/>
            <a:r>
              <a:rPr lang="it-IT" sz="2800" dirty="0">
                <a:latin typeface="+mj-lt"/>
              </a:rPr>
              <a:t>fra </a:t>
            </a:r>
            <a:r>
              <a:rPr lang="it-IT" sz="2800" b="1" dirty="0">
                <a:latin typeface="+mj-lt"/>
              </a:rPr>
              <a:t>pivot</a:t>
            </a:r>
            <a:r>
              <a:rPr lang="it-IT" sz="2800" dirty="0">
                <a:latin typeface="+mj-lt"/>
              </a:rPr>
              <a:t> (perno)e </a:t>
            </a:r>
            <a:r>
              <a:rPr lang="it-IT" sz="2800" b="1" dirty="0" err="1">
                <a:latin typeface="+mj-lt"/>
              </a:rPr>
              <a:t>crescents</a:t>
            </a:r>
            <a:r>
              <a:rPr lang="it-IT" sz="2800" dirty="0">
                <a:latin typeface="+mj-lt"/>
              </a:rPr>
              <a:t> (archi) </a:t>
            </a:r>
          </a:p>
          <a:p>
            <a:pPr algn="ctr"/>
            <a:r>
              <a:rPr lang="it-IT" sz="2800" b="1" dirty="0">
                <a:latin typeface="+mj-lt"/>
              </a:rPr>
              <a:t> </a:t>
            </a:r>
            <a:r>
              <a:rPr lang="it-IT" sz="2800" dirty="0">
                <a:latin typeface="+mj-lt"/>
              </a:rPr>
              <a:t>Proprio grazie a ferrovie </a:t>
            </a:r>
          </a:p>
          <a:p>
            <a:pPr algn="ctr"/>
            <a:r>
              <a:rPr lang="it-IT" sz="2800" dirty="0">
                <a:latin typeface="+mj-lt"/>
              </a:rPr>
              <a:t>e transatlantici,</a:t>
            </a:r>
          </a:p>
          <a:p>
            <a:pPr algn="ctr"/>
            <a:r>
              <a:rPr lang="it-IT" sz="2800" dirty="0">
                <a:solidFill>
                  <a:srgbClr val="C00000"/>
                </a:solidFill>
                <a:latin typeface="+mj-lt"/>
              </a:rPr>
              <a:t> </a:t>
            </a:r>
            <a:r>
              <a:rPr lang="it-IT" sz="2800" b="1" dirty="0">
                <a:solidFill>
                  <a:srgbClr val="C00000"/>
                </a:solidFill>
                <a:latin typeface="+mj-lt"/>
              </a:rPr>
              <a:t>la Russia o la Cina possono impadronirsi sia dell’area pivot, </a:t>
            </a:r>
          </a:p>
          <a:p>
            <a:pPr algn="ctr"/>
            <a:r>
              <a:rPr lang="it-IT" sz="2800" b="1" dirty="0">
                <a:solidFill>
                  <a:srgbClr val="C00000"/>
                </a:solidFill>
                <a:latin typeface="+mj-lt"/>
              </a:rPr>
              <a:t>ricca di risorse minerarie </a:t>
            </a:r>
          </a:p>
          <a:p>
            <a:pPr algn="ctr"/>
            <a:r>
              <a:rPr lang="it-IT" sz="2800" b="1" dirty="0">
                <a:solidFill>
                  <a:srgbClr val="C00000"/>
                </a:solidFill>
                <a:latin typeface="+mj-lt"/>
              </a:rPr>
              <a:t>e di popoli guerrieri, </a:t>
            </a:r>
          </a:p>
          <a:p>
            <a:pPr algn="ctr"/>
            <a:r>
              <a:rPr lang="it-IT" sz="2800" b="1" dirty="0">
                <a:solidFill>
                  <a:srgbClr val="C00000"/>
                </a:solidFill>
                <a:latin typeface="+mj-lt"/>
              </a:rPr>
              <a:t>sia delle coste e dei mari </a:t>
            </a:r>
          </a:p>
          <a:p>
            <a:pPr algn="ctr"/>
            <a:r>
              <a:rPr lang="it-IT" sz="2800" b="1" dirty="0" err="1">
                <a:solidFill>
                  <a:srgbClr val="C00000"/>
                </a:solidFill>
                <a:latin typeface="+mj-lt"/>
              </a:rPr>
              <a:t>dell’inner</a:t>
            </a:r>
            <a:r>
              <a:rPr lang="it-IT" sz="2800" b="1" dirty="0">
                <a:solidFill>
                  <a:srgbClr val="C00000"/>
                </a:solidFill>
                <a:latin typeface="+mj-lt"/>
              </a:rPr>
              <a:t> o </a:t>
            </a:r>
            <a:r>
              <a:rPr lang="it-IT" sz="2800" b="1" dirty="0" err="1">
                <a:solidFill>
                  <a:srgbClr val="C00000"/>
                </a:solidFill>
                <a:latin typeface="+mj-lt"/>
              </a:rPr>
              <a:t>outer</a:t>
            </a:r>
            <a:r>
              <a:rPr lang="it-IT" sz="2800" b="1" dirty="0">
                <a:solidFill>
                  <a:srgbClr val="C00000"/>
                </a:solidFill>
                <a:latin typeface="+mj-lt"/>
              </a:rPr>
              <a:t> </a:t>
            </a:r>
            <a:r>
              <a:rPr lang="it-IT" sz="2800" b="1" dirty="0" err="1">
                <a:solidFill>
                  <a:srgbClr val="C00000"/>
                </a:solidFill>
                <a:latin typeface="+mj-lt"/>
              </a:rPr>
              <a:t>crescent</a:t>
            </a:r>
            <a:endParaRPr lang="it-IT" sz="2800" b="1" dirty="0">
              <a:solidFill>
                <a:srgbClr val="C00000"/>
              </a:solidFill>
              <a:latin typeface="+mj-lt"/>
            </a:endParaRPr>
          </a:p>
          <a:p>
            <a:pPr algn="ctr"/>
            <a:endParaRPr lang="it-IT" sz="2800" b="1" dirty="0">
              <a:latin typeface="+mj-lt"/>
            </a:endParaRPr>
          </a:p>
          <a:p>
            <a:pPr algn="ctr"/>
            <a:r>
              <a:rPr lang="it-IT" sz="2800" dirty="0">
                <a:highlight>
                  <a:srgbClr val="FFFF00"/>
                </a:highlight>
                <a:latin typeface="+mj-lt"/>
              </a:rPr>
              <a:t>Una tale potenza  potrebbe  </a:t>
            </a:r>
          </a:p>
          <a:p>
            <a:pPr algn="ctr"/>
            <a:r>
              <a:rPr lang="it-IT" sz="2800" dirty="0">
                <a:highlight>
                  <a:srgbClr val="FFFF00"/>
                </a:highlight>
                <a:latin typeface="+mj-lt"/>
              </a:rPr>
              <a:t>sconfiggere tutte le altre</a:t>
            </a:r>
            <a:r>
              <a:rPr lang="it-IT" sz="2800" dirty="0">
                <a:latin typeface="+mj-lt"/>
              </a:rPr>
              <a:t>. </a:t>
            </a:r>
          </a:p>
          <a:p>
            <a:endParaRPr lang="it-IT" sz="2800" dirty="0"/>
          </a:p>
        </p:txBody>
      </p:sp>
      <p:pic>
        <p:nvPicPr>
          <p:cNvPr id="4" name="Immagine 3" descr="Immagine che contiene testo, mappa, illustrazione&#10;&#10;Descrizione generata automaticamente">
            <a:extLst>
              <a:ext uri="{FF2B5EF4-FFF2-40B4-BE49-F238E27FC236}">
                <a16:creationId xmlns:a16="http://schemas.microsoft.com/office/drawing/2014/main" id="{C4305BB4-EE74-2624-4007-81744D831564}"/>
              </a:ext>
            </a:extLst>
          </p:cNvPr>
          <p:cNvPicPr>
            <a:picLocks noChangeAspect="1"/>
          </p:cNvPicPr>
          <p:nvPr/>
        </p:nvPicPr>
        <p:blipFill>
          <a:blip r:embed="rId3"/>
          <a:stretch>
            <a:fillRect/>
          </a:stretch>
        </p:blipFill>
        <p:spPr>
          <a:xfrm>
            <a:off x="645433" y="2143760"/>
            <a:ext cx="3758981" cy="2570480"/>
          </a:xfrm>
          <a:prstGeom prst="rect">
            <a:avLst/>
          </a:prstGeom>
        </p:spPr>
      </p:pic>
    </p:spTree>
    <p:extLst>
      <p:ext uri="{BB962C8B-B14F-4D97-AF65-F5344CB8AC3E}">
        <p14:creationId xmlns:p14="http://schemas.microsoft.com/office/powerpoint/2010/main" val="21888685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ACD82F91-1E17-7A0D-BA2E-1CCE53BB16F4}"/>
              </a:ext>
            </a:extLst>
          </p:cNvPr>
          <p:cNvSpPr txBox="1"/>
          <p:nvPr/>
        </p:nvSpPr>
        <p:spPr>
          <a:xfrm>
            <a:off x="2519265" y="914400"/>
            <a:ext cx="8968795" cy="4524315"/>
          </a:xfrm>
          <a:prstGeom prst="rect">
            <a:avLst/>
          </a:prstGeom>
          <a:noFill/>
        </p:spPr>
        <p:txBody>
          <a:bodyPr wrap="square" rtlCol="0">
            <a:spAutoFit/>
          </a:bodyPr>
          <a:lstStyle/>
          <a:p>
            <a:pPr algn="ctr"/>
            <a:r>
              <a:rPr lang="it-IT" sz="3600" dirty="0"/>
              <a:t> </a:t>
            </a:r>
          </a:p>
          <a:p>
            <a:pPr algn="ctr"/>
            <a:endParaRPr lang="it-IT" sz="3600" dirty="0"/>
          </a:p>
          <a:p>
            <a:pPr algn="ctr"/>
            <a:r>
              <a:rPr lang="it-IT" sz="3600" dirty="0"/>
              <a:t>Con questo ammonimento in mente</a:t>
            </a:r>
          </a:p>
          <a:p>
            <a:pPr algn="ctr"/>
            <a:r>
              <a:rPr lang="it-IT" sz="3600" dirty="0"/>
              <a:t> possiamo capire meglio la storia </a:t>
            </a:r>
          </a:p>
          <a:p>
            <a:pPr algn="ctr"/>
            <a:r>
              <a:rPr lang="it-IT" sz="3600" dirty="0"/>
              <a:t>dei 100 anni successivi</a:t>
            </a:r>
          </a:p>
          <a:p>
            <a:pPr algn="ctr"/>
            <a:r>
              <a:rPr lang="it-IT" sz="3600" dirty="0"/>
              <a:t> e la situazione attuale</a:t>
            </a:r>
          </a:p>
          <a:p>
            <a:endParaRPr lang="it-IT" sz="3600" dirty="0"/>
          </a:p>
          <a:p>
            <a:endParaRPr lang="it-IT" dirty="0"/>
          </a:p>
          <a:p>
            <a:endParaRPr lang="it-IT" dirty="0"/>
          </a:p>
        </p:txBody>
      </p:sp>
    </p:spTree>
    <p:extLst>
      <p:ext uri="{BB962C8B-B14F-4D97-AF65-F5344CB8AC3E}">
        <p14:creationId xmlns:p14="http://schemas.microsoft.com/office/powerpoint/2010/main" val="3666405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2F57E4-0EC7-7024-7574-CA0C87DF118B}"/>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3C1C81F4-C6E4-0831-344D-AA6CB6077C38}"/>
              </a:ext>
            </a:extLst>
          </p:cNvPr>
          <p:cNvSpPr>
            <a:spLocks noGrp="1"/>
          </p:cNvSpPr>
          <p:nvPr>
            <p:ph type="title"/>
          </p:nvPr>
        </p:nvSpPr>
        <p:spPr>
          <a:xfrm>
            <a:off x="1097281" y="372862"/>
            <a:ext cx="10798798" cy="6256538"/>
          </a:xfrm>
        </p:spPr>
        <p:txBody>
          <a:bodyPr>
            <a:noAutofit/>
          </a:bodyPr>
          <a:lstStyle/>
          <a:p>
            <a:pPr algn="ctr"/>
            <a:br>
              <a:rPr lang="it-IT" sz="2800" b="1" dirty="0">
                <a:latin typeface="Garamond" panose="02020404030301010803" pitchFamily="18" charset="0"/>
              </a:rPr>
            </a:br>
            <a:r>
              <a:rPr lang="it-IT" sz="3200" b="1" dirty="0"/>
              <a:t>XX secolo:</a:t>
            </a:r>
            <a:br>
              <a:rPr lang="it-IT" sz="3200" b="1" dirty="0"/>
            </a:br>
            <a:r>
              <a:rPr lang="it-IT" sz="2800" b="1" dirty="0"/>
              <a:t>  </a:t>
            </a:r>
            <a:br>
              <a:rPr lang="it-IT" sz="2800" b="1" dirty="0"/>
            </a:br>
            <a:r>
              <a:rPr lang="it-IT" sz="2800" b="1" dirty="0"/>
              <a:t> </a:t>
            </a:r>
            <a:r>
              <a:rPr lang="it-IT" sz="3200" b="1" dirty="0">
                <a:solidFill>
                  <a:srgbClr val="FF0000"/>
                </a:solidFill>
              </a:rPr>
              <a:t>E’ conclusa </a:t>
            </a:r>
            <a:r>
              <a:rPr lang="it-IT" sz="3200" b="1" i="1" dirty="0">
                <a:solidFill>
                  <a:srgbClr val="FF0000"/>
                </a:solidFill>
              </a:rPr>
              <a:t>l’età colombiana della storia</a:t>
            </a:r>
            <a:br>
              <a:rPr lang="it-IT" sz="3200" b="1" i="1" dirty="0">
                <a:solidFill>
                  <a:srgbClr val="FF0000"/>
                </a:solidFill>
              </a:rPr>
            </a:br>
            <a:r>
              <a:rPr lang="it-IT" sz="3200" b="1" i="1" dirty="0">
                <a:solidFill>
                  <a:srgbClr val="FF0000"/>
                </a:solidFill>
              </a:rPr>
              <a:t>iniziata con la scoperta delle Americhe</a:t>
            </a:r>
            <a:br>
              <a:rPr lang="it-IT" sz="3200" b="1" i="1" dirty="0">
                <a:solidFill>
                  <a:srgbClr val="FF0000"/>
                </a:solidFill>
              </a:rPr>
            </a:br>
            <a:br>
              <a:rPr lang="it-IT" sz="3200" b="1" i="1" dirty="0">
                <a:solidFill>
                  <a:srgbClr val="FF0000"/>
                </a:solidFill>
              </a:rPr>
            </a:br>
            <a:r>
              <a:rPr lang="it-IT" sz="3200" b="1" dirty="0"/>
              <a:t>  </a:t>
            </a:r>
            <a:br>
              <a:rPr lang="it-IT" sz="3200" b="1" dirty="0"/>
            </a:br>
            <a:r>
              <a:rPr lang="it-IT" sz="3200" b="1" dirty="0"/>
              <a:t> ‘</a:t>
            </a:r>
            <a:r>
              <a:rPr lang="it-IT" sz="3200" b="1" i="1" dirty="0"/>
              <a:t>Virtualmente totale appropriazione politica’ </a:t>
            </a:r>
            <a:br>
              <a:rPr lang="it-IT" sz="3200" b="1" dirty="0"/>
            </a:br>
            <a:r>
              <a:rPr lang="it-IT" sz="3200" b="1" dirty="0"/>
              <a:t> dell’intero globo</a:t>
            </a:r>
            <a:br>
              <a:rPr lang="it-IT" sz="3200" b="1" dirty="0"/>
            </a:br>
            <a:br>
              <a:rPr lang="it-IT" sz="3200" b="1" dirty="0"/>
            </a:br>
            <a:r>
              <a:rPr lang="it-IT" sz="3200" b="1" dirty="0"/>
              <a:t>  </a:t>
            </a:r>
            <a:r>
              <a:rPr lang="it-IT" sz="3200" b="1" i="1" dirty="0"/>
              <a:t>Non ci sono più spazi non governati. </a:t>
            </a:r>
            <a:br>
              <a:rPr lang="it-IT" sz="3200" i="1" dirty="0"/>
            </a:br>
            <a:br>
              <a:rPr lang="it-IT" sz="3200" dirty="0"/>
            </a:br>
            <a:br>
              <a:rPr lang="it-IT" sz="2800" dirty="0">
                <a:latin typeface="Garamond" panose="02020404030301010803" pitchFamily="18" charset="0"/>
              </a:rPr>
            </a:br>
            <a:br>
              <a:rPr lang="it-IT" sz="2800" dirty="0">
                <a:latin typeface="Garamond" panose="02020404030301010803" pitchFamily="18" charset="0"/>
              </a:rPr>
            </a:br>
            <a:br>
              <a:rPr lang="it-IT" sz="2800" dirty="0">
                <a:latin typeface="Garamond" panose="02020404030301010803" pitchFamily="18" charset="0"/>
              </a:rPr>
            </a:br>
            <a:endParaRPr lang="it-IT" sz="2800" dirty="0">
              <a:latin typeface="Garamond" panose="02020404030301010803" pitchFamily="18" charset="0"/>
            </a:endParaRPr>
          </a:p>
        </p:txBody>
      </p:sp>
    </p:spTree>
    <p:extLst>
      <p:ext uri="{BB962C8B-B14F-4D97-AF65-F5344CB8AC3E}">
        <p14:creationId xmlns:p14="http://schemas.microsoft.com/office/powerpoint/2010/main" val="26418619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068C4FE-C735-85B2-F855-4E302A6567AB}"/>
              </a:ext>
            </a:extLst>
          </p:cNvPr>
          <p:cNvSpPr>
            <a:spLocks noGrp="1"/>
          </p:cNvSpPr>
          <p:nvPr>
            <p:ph type="title"/>
          </p:nvPr>
        </p:nvSpPr>
        <p:spPr>
          <a:xfrm>
            <a:off x="1522645" y="155448"/>
            <a:ext cx="10287266" cy="6336792"/>
          </a:xfrm>
        </p:spPr>
        <p:txBody>
          <a:bodyPr>
            <a:normAutofit fontScale="90000"/>
          </a:bodyPr>
          <a:lstStyle/>
          <a:p>
            <a:pPr algn="ctr"/>
            <a:r>
              <a:rPr lang="it-IT" dirty="0">
                <a:latin typeface="Garamond" panose="02020404030301010803" pitchFamily="18" charset="0"/>
              </a:rPr>
              <a:t>2</a:t>
            </a:r>
            <a:r>
              <a:rPr lang="it-IT" dirty="0"/>
              <a:t>)  </a:t>
            </a:r>
            <a:r>
              <a:rPr lang="it-IT" b="1" dirty="0">
                <a:solidFill>
                  <a:srgbClr val="FF0000"/>
                </a:solidFill>
              </a:rPr>
              <a:t>La storia umana nel XX secolo torna a svolgersi </a:t>
            </a:r>
            <a:br>
              <a:rPr lang="it-IT" b="1" dirty="0">
                <a:solidFill>
                  <a:srgbClr val="FF0000"/>
                </a:solidFill>
              </a:rPr>
            </a:br>
            <a:r>
              <a:rPr lang="it-IT" b="1" i="1" dirty="0">
                <a:solidFill>
                  <a:srgbClr val="FF0000"/>
                </a:solidFill>
              </a:rPr>
              <a:t>in spazi noti e limitati</a:t>
            </a:r>
            <a:br>
              <a:rPr lang="it-IT" b="1" i="1" dirty="0">
                <a:solidFill>
                  <a:srgbClr val="FF0000"/>
                </a:solidFill>
              </a:rPr>
            </a:br>
            <a:br>
              <a:rPr lang="it-IT" b="1" dirty="0">
                <a:solidFill>
                  <a:srgbClr val="FF0000"/>
                </a:solidFill>
              </a:rPr>
            </a:br>
            <a:br>
              <a:rPr lang="it-IT" sz="3100" b="1" dirty="0">
                <a:solidFill>
                  <a:srgbClr val="FF0000"/>
                </a:solidFill>
              </a:rPr>
            </a:br>
            <a:r>
              <a:rPr lang="it-IT" b="1" i="1" dirty="0">
                <a:solidFill>
                  <a:srgbClr val="0070C0"/>
                </a:solidFill>
              </a:rPr>
              <a:t>Gli statisti spostano l’attenzione </a:t>
            </a:r>
            <a:br>
              <a:rPr lang="it-IT" b="1" i="1" dirty="0">
                <a:solidFill>
                  <a:srgbClr val="0070C0"/>
                </a:solidFill>
              </a:rPr>
            </a:br>
            <a:r>
              <a:rPr lang="it-IT" b="1" i="1" dirty="0">
                <a:solidFill>
                  <a:srgbClr val="0070C0"/>
                </a:solidFill>
              </a:rPr>
              <a:t>dalle conquiste territoriali </a:t>
            </a:r>
            <a:br>
              <a:rPr lang="it-IT" b="1" i="1" dirty="0">
                <a:solidFill>
                  <a:srgbClr val="0070C0"/>
                </a:solidFill>
              </a:rPr>
            </a:br>
            <a:r>
              <a:rPr lang="it-IT" b="1" i="1" u="sng" dirty="0">
                <a:solidFill>
                  <a:srgbClr val="0070C0"/>
                </a:solidFill>
              </a:rPr>
              <a:t>all’efficienza relativa dei sistemi di governo</a:t>
            </a:r>
            <a:br>
              <a:rPr lang="it-IT" sz="3200" b="1" dirty="0">
                <a:solidFill>
                  <a:srgbClr val="0070C0"/>
                </a:solidFill>
              </a:rPr>
            </a:br>
            <a:r>
              <a:rPr lang="it-IT" sz="3200" dirty="0">
                <a:solidFill>
                  <a:srgbClr val="0070C0"/>
                </a:solidFill>
              </a:rPr>
              <a:t>(esempio il Commonwealth) </a:t>
            </a:r>
            <a:br>
              <a:rPr lang="it-IT" sz="3200" dirty="0">
                <a:solidFill>
                  <a:srgbClr val="0070C0"/>
                </a:solidFill>
              </a:rPr>
            </a:br>
            <a:br>
              <a:rPr lang="it-IT" sz="3200" b="1" dirty="0">
                <a:solidFill>
                  <a:srgbClr val="0070C0"/>
                </a:solidFill>
              </a:rPr>
            </a:br>
            <a:br>
              <a:rPr lang="it-IT" sz="3200" dirty="0">
                <a:solidFill>
                  <a:srgbClr val="0070C0"/>
                </a:solidFill>
              </a:rPr>
            </a:br>
            <a:r>
              <a:rPr lang="it-IT" sz="3200" b="1" i="1" dirty="0">
                <a:solidFill>
                  <a:srgbClr val="FF0000"/>
                </a:solidFill>
              </a:rPr>
              <a:t>Il periodo delle facili conquiste territoriali è finito, </a:t>
            </a:r>
            <a:br>
              <a:rPr lang="it-IT" sz="3200" b="1" i="1" dirty="0">
                <a:solidFill>
                  <a:srgbClr val="FF0000"/>
                </a:solidFill>
              </a:rPr>
            </a:br>
            <a:r>
              <a:rPr lang="it-IT" sz="3200" b="1" i="1" dirty="0">
                <a:solidFill>
                  <a:srgbClr val="FF0000"/>
                </a:solidFill>
              </a:rPr>
              <a:t>torneranno gli scontri per la supremazia in Eurasia</a:t>
            </a:r>
            <a:br>
              <a:rPr lang="it-IT" sz="3200" b="1" dirty="0">
                <a:solidFill>
                  <a:srgbClr val="FF0000"/>
                </a:solidFill>
              </a:rPr>
            </a:br>
            <a:endParaRPr lang="it-IT" sz="2800" b="1" dirty="0">
              <a:solidFill>
                <a:srgbClr val="FF0000"/>
              </a:solidFill>
            </a:endParaRPr>
          </a:p>
        </p:txBody>
      </p:sp>
    </p:spTree>
    <p:extLst>
      <p:ext uri="{BB962C8B-B14F-4D97-AF65-F5344CB8AC3E}">
        <p14:creationId xmlns:p14="http://schemas.microsoft.com/office/powerpoint/2010/main" val="28087386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A4D639F-EBC8-6AF9-2C8B-9E3B8F9522C8}"/>
              </a:ext>
            </a:extLst>
          </p:cNvPr>
          <p:cNvSpPr>
            <a:spLocks noGrp="1"/>
          </p:cNvSpPr>
          <p:nvPr>
            <p:ph type="title"/>
          </p:nvPr>
        </p:nvSpPr>
        <p:spPr>
          <a:xfrm>
            <a:off x="1491450" y="230819"/>
            <a:ext cx="10013162" cy="6627181"/>
          </a:xfrm>
        </p:spPr>
        <p:txBody>
          <a:bodyPr>
            <a:normAutofit fontScale="90000"/>
          </a:bodyPr>
          <a:lstStyle/>
          <a:p>
            <a:pPr algn="ctr"/>
            <a:r>
              <a:rPr lang="it-IT" dirty="0"/>
              <a:t>Gli aspetti geografici hanno esercitato </a:t>
            </a:r>
            <a:br>
              <a:rPr lang="it-IT" dirty="0"/>
            </a:br>
            <a:r>
              <a:rPr lang="it-IT" dirty="0"/>
              <a:t>‘</a:t>
            </a:r>
            <a:r>
              <a:rPr lang="it-IT" i="1" dirty="0"/>
              <a:t>l’influenza più coercitiva sull’agire </a:t>
            </a:r>
            <a:r>
              <a:rPr lang="it-IT" i="1" dirty="0" err="1"/>
              <a:t>umano’</a:t>
            </a:r>
            <a:r>
              <a:rPr lang="it-IT" b="1" dirty="0"/>
              <a:t> </a:t>
            </a:r>
            <a:br>
              <a:rPr lang="it-IT" dirty="0"/>
            </a:br>
            <a:r>
              <a:rPr lang="it-IT" dirty="0" err="1"/>
              <a:t>poichè</a:t>
            </a:r>
            <a:br>
              <a:rPr lang="it-IT" dirty="0"/>
            </a:br>
            <a:r>
              <a:rPr lang="it-IT" b="1" i="1" dirty="0">
                <a:solidFill>
                  <a:srgbClr val="FF0000"/>
                </a:solidFill>
              </a:rPr>
              <a:t>le principali fasi della storia sono sempre state organicamente collegate </a:t>
            </a:r>
            <a:br>
              <a:rPr lang="it-IT" b="1" i="1" dirty="0">
                <a:solidFill>
                  <a:srgbClr val="FF0000"/>
                </a:solidFill>
              </a:rPr>
            </a:br>
            <a:r>
              <a:rPr lang="it-IT" b="1" i="1" dirty="0">
                <a:solidFill>
                  <a:srgbClr val="FF0000"/>
                </a:solidFill>
              </a:rPr>
              <a:t>alle caratteristiche geografiche</a:t>
            </a:r>
            <a:r>
              <a:rPr lang="it-IT" dirty="0"/>
              <a:t>, </a:t>
            </a:r>
            <a:br>
              <a:rPr lang="it-IT" dirty="0"/>
            </a:br>
            <a:r>
              <a:rPr lang="it-IT" i="1" u="sng" dirty="0"/>
              <a:t>anche quando queste non erano ancora conosciute</a:t>
            </a:r>
            <a:br>
              <a:rPr lang="it-IT" u="sng" dirty="0"/>
            </a:br>
            <a:r>
              <a:rPr lang="it-IT" u="sng" dirty="0"/>
              <a:t> </a:t>
            </a:r>
            <a:br>
              <a:rPr lang="it-IT" u="sng" dirty="0"/>
            </a:br>
            <a:r>
              <a:rPr lang="it-IT" dirty="0"/>
              <a:t>3) </a:t>
            </a:r>
            <a:r>
              <a:rPr lang="it-IT" b="1" i="1" dirty="0">
                <a:solidFill>
                  <a:srgbClr val="FF0000"/>
                </a:solidFill>
                <a:highlight>
                  <a:srgbClr val="FFFF00"/>
                </a:highlight>
              </a:rPr>
              <a:t>La storia umana è parte della vita </a:t>
            </a:r>
            <a:br>
              <a:rPr lang="it-IT" b="1" i="1" dirty="0">
                <a:solidFill>
                  <a:srgbClr val="FF0000"/>
                </a:solidFill>
                <a:highlight>
                  <a:srgbClr val="FFFF00"/>
                </a:highlight>
              </a:rPr>
            </a:br>
            <a:r>
              <a:rPr lang="it-IT" b="1" i="1" dirty="0">
                <a:solidFill>
                  <a:srgbClr val="FF0000"/>
                </a:solidFill>
                <a:highlight>
                  <a:srgbClr val="FFFF00"/>
                </a:highlight>
              </a:rPr>
              <a:t>dell’organismo-mondo </a:t>
            </a:r>
            <a:br>
              <a:rPr lang="it-IT" b="1" dirty="0">
                <a:solidFill>
                  <a:srgbClr val="FF0000"/>
                </a:solidFill>
                <a:highlight>
                  <a:srgbClr val="FFFF00"/>
                </a:highlight>
              </a:rPr>
            </a:br>
            <a:br>
              <a:rPr lang="it-IT" b="1" dirty="0">
                <a:highlight>
                  <a:srgbClr val="FFFF00"/>
                </a:highlight>
              </a:rPr>
            </a:br>
            <a:br>
              <a:rPr lang="it-IT" sz="3100" dirty="0">
                <a:highlight>
                  <a:srgbClr val="FFFF00"/>
                </a:highlight>
              </a:rPr>
            </a:br>
            <a:endParaRPr lang="it-IT" dirty="0"/>
          </a:p>
        </p:txBody>
      </p:sp>
    </p:spTree>
    <p:extLst>
      <p:ext uri="{BB962C8B-B14F-4D97-AF65-F5344CB8AC3E}">
        <p14:creationId xmlns:p14="http://schemas.microsoft.com/office/powerpoint/2010/main" val="12238230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C18D57-DEBC-010E-AB7F-C4D20301BEB3}"/>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779F916D-693E-F21C-F81B-C0B832CDC819}"/>
              </a:ext>
            </a:extLst>
          </p:cNvPr>
          <p:cNvSpPr>
            <a:spLocks noGrp="1"/>
          </p:cNvSpPr>
          <p:nvPr>
            <p:ph type="title"/>
          </p:nvPr>
        </p:nvSpPr>
        <p:spPr>
          <a:xfrm>
            <a:off x="1491450" y="230819"/>
            <a:ext cx="10013162" cy="6627181"/>
          </a:xfrm>
        </p:spPr>
        <p:txBody>
          <a:bodyPr>
            <a:normAutofit fontScale="90000"/>
          </a:bodyPr>
          <a:lstStyle/>
          <a:p>
            <a:pPr algn="ctr"/>
            <a:br>
              <a:rPr lang="it-IT" sz="3100" dirty="0">
                <a:highlight>
                  <a:srgbClr val="FFFF00"/>
                </a:highlight>
              </a:rPr>
            </a:br>
            <a:r>
              <a:rPr lang="it-IT" sz="3100" dirty="0"/>
              <a:t>‘</a:t>
            </a:r>
            <a:r>
              <a:rPr lang="it-IT" sz="4000" b="1" i="1" dirty="0"/>
              <a:t>So che posso soltanto cogliere uno degli aspetti della verità</a:t>
            </a:r>
            <a:r>
              <a:rPr lang="it-IT" sz="4000" dirty="0"/>
              <a:t>, </a:t>
            </a:r>
            <a:r>
              <a:rPr lang="it-IT" sz="4000" b="1" i="1" dirty="0"/>
              <a:t>dunque non intendo cadere nel materialismo’</a:t>
            </a:r>
            <a:r>
              <a:rPr lang="it-IT" sz="4000" b="1" dirty="0"/>
              <a:t>, </a:t>
            </a:r>
            <a:br>
              <a:rPr lang="it-IT" sz="4000" b="1" dirty="0"/>
            </a:br>
            <a:br>
              <a:rPr lang="it-IT" sz="4000" b="1" dirty="0"/>
            </a:br>
            <a:r>
              <a:rPr lang="it-IT" sz="4000" b="1" dirty="0"/>
              <a:t>‘</a:t>
            </a:r>
            <a:r>
              <a:rPr lang="it-IT" sz="4000" b="1" i="1" dirty="0"/>
              <a:t>è l’uomo che inizia, non la natura, </a:t>
            </a:r>
            <a:br>
              <a:rPr lang="it-IT" sz="4000" b="1" i="1" dirty="0"/>
            </a:br>
            <a:r>
              <a:rPr lang="it-IT" sz="4000" b="1" i="1" dirty="0"/>
              <a:t>poi </a:t>
            </a:r>
            <a:r>
              <a:rPr lang="it-IT" sz="4000" b="1" i="1" u="sng" dirty="0"/>
              <a:t>la natura in varia misura </a:t>
            </a:r>
            <a:br>
              <a:rPr lang="it-IT" sz="4000" b="1" i="1" u="sng" dirty="0"/>
            </a:br>
            <a:r>
              <a:rPr lang="it-IT" sz="4000" b="1" i="1" u="sng" dirty="0"/>
              <a:t>assume il controllo</a:t>
            </a:r>
            <a:r>
              <a:rPr lang="it-IT" sz="3100" i="1" dirty="0"/>
              <a:t>. </a:t>
            </a:r>
            <a:br>
              <a:rPr lang="it-IT" sz="3100" i="1" dirty="0"/>
            </a:br>
            <a:br>
              <a:rPr lang="it-IT" sz="3100" i="1" dirty="0"/>
            </a:br>
            <a:r>
              <a:rPr lang="it-IT" dirty="0"/>
              <a:t> </a:t>
            </a:r>
            <a:r>
              <a:rPr lang="it-IT" b="1" dirty="0">
                <a:solidFill>
                  <a:srgbClr val="FF0000"/>
                </a:solidFill>
              </a:rPr>
              <a:t>l’uomo inizia per necessità e per ideologia </a:t>
            </a:r>
            <a:br>
              <a:rPr lang="it-IT" sz="3100" dirty="0"/>
            </a:br>
            <a:br>
              <a:rPr lang="it-IT" sz="3100" dirty="0"/>
            </a:br>
            <a:r>
              <a:rPr lang="it-IT" dirty="0"/>
              <a:t>Ma come si sviluppano le ideologie? </a:t>
            </a:r>
            <a:br>
              <a:rPr lang="it-IT" sz="3100" i="1" dirty="0"/>
            </a:br>
            <a:br>
              <a:rPr lang="it-IT" sz="3100" i="1" dirty="0"/>
            </a:br>
            <a:r>
              <a:rPr lang="it-IT" sz="3100" i="1" dirty="0"/>
              <a:t> </a:t>
            </a:r>
            <a:endParaRPr lang="it-IT" dirty="0"/>
          </a:p>
        </p:txBody>
      </p:sp>
    </p:spTree>
    <p:extLst>
      <p:ext uri="{BB962C8B-B14F-4D97-AF65-F5344CB8AC3E}">
        <p14:creationId xmlns:p14="http://schemas.microsoft.com/office/powerpoint/2010/main" val="2557602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48BC7C-2945-E61E-2281-454E94FCA4C9}"/>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AA27E124-7348-5B2C-62DE-A8571B739E46}"/>
              </a:ext>
            </a:extLst>
          </p:cNvPr>
          <p:cNvSpPr>
            <a:spLocks noGrp="1"/>
          </p:cNvSpPr>
          <p:nvPr>
            <p:ph type="title"/>
          </p:nvPr>
        </p:nvSpPr>
        <p:spPr>
          <a:xfrm>
            <a:off x="1491449" y="230819"/>
            <a:ext cx="10431261" cy="6627181"/>
          </a:xfrm>
        </p:spPr>
        <p:txBody>
          <a:bodyPr>
            <a:normAutofit fontScale="90000"/>
          </a:bodyPr>
          <a:lstStyle/>
          <a:p>
            <a:pPr algn="ctr"/>
            <a:r>
              <a:rPr lang="it-IT" sz="3100" dirty="0"/>
              <a:t>‘</a:t>
            </a:r>
            <a:r>
              <a:rPr lang="it-IT" sz="3100" b="1" i="1" dirty="0"/>
              <a:t>le idee che forgiano una nazione, </a:t>
            </a:r>
            <a:br>
              <a:rPr lang="it-IT" sz="3100" b="1" i="1" dirty="0"/>
            </a:br>
            <a:r>
              <a:rPr lang="it-IT" sz="3100" i="1" dirty="0"/>
              <a:t>in quanto diversa da un semplice gruppo di animali umani, </a:t>
            </a:r>
            <a:r>
              <a:rPr lang="it-IT" sz="3100" b="1" i="1" dirty="0"/>
              <a:t>sono sempre state accettate </a:t>
            </a:r>
            <a:br>
              <a:rPr lang="it-IT" sz="3100" b="1" i="1" dirty="0"/>
            </a:br>
            <a:r>
              <a:rPr lang="it-IT" sz="3100" b="1" i="1" dirty="0"/>
              <a:t>sotto il peso di un comune tormento </a:t>
            </a:r>
            <a:br>
              <a:rPr lang="it-IT" sz="3100" b="1" i="1" dirty="0"/>
            </a:br>
            <a:r>
              <a:rPr lang="it-IT" sz="3100" b="1" i="1" dirty="0"/>
              <a:t>e per comune necessità di resistere a forze esterne’</a:t>
            </a:r>
            <a:r>
              <a:rPr lang="it-IT" sz="3100" i="1" dirty="0"/>
              <a:t>. </a:t>
            </a:r>
            <a:br>
              <a:rPr lang="it-IT" sz="3100" i="1" dirty="0"/>
            </a:br>
            <a:br>
              <a:rPr lang="it-IT" sz="3100" i="1" dirty="0"/>
            </a:br>
            <a:r>
              <a:rPr lang="it-IT" sz="3100" dirty="0"/>
              <a:t>Però la </a:t>
            </a:r>
            <a:r>
              <a:rPr lang="it-IT" sz="3100" i="1" dirty="0"/>
              <a:t>‘concezione letteraria’ </a:t>
            </a:r>
            <a:r>
              <a:rPr lang="it-IT" sz="3100" dirty="0"/>
              <a:t>della storia,  che vede </a:t>
            </a:r>
            <a:br>
              <a:rPr lang="it-IT" sz="3100" dirty="0"/>
            </a:br>
            <a:r>
              <a:rPr lang="it-IT" sz="3100" dirty="0"/>
              <a:t>nelle idee i motori degli eventi, perde di vista </a:t>
            </a:r>
            <a:br>
              <a:rPr lang="it-IT" sz="3100" dirty="0"/>
            </a:br>
            <a:r>
              <a:rPr lang="it-IT" sz="3100" dirty="0"/>
              <a:t> ‘ </a:t>
            </a:r>
            <a:r>
              <a:rPr lang="it-IT" sz="3100" b="1" i="1" dirty="0"/>
              <a:t>i moti più elementari la cui pressione causa di solito </a:t>
            </a:r>
            <a:br>
              <a:rPr lang="it-IT" sz="3100" b="1" i="1" dirty="0"/>
            </a:br>
            <a:r>
              <a:rPr lang="it-IT" sz="3100" b="1" i="1" dirty="0"/>
              <a:t>gli sforzi in cui nascono le grandi idee</a:t>
            </a:r>
            <a:r>
              <a:rPr lang="it-IT" sz="3100" dirty="0"/>
              <a:t>. </a:t>
            </a:r>
            <a:br>
              <a:rPr lang="it-IT" sz="3100" dirty="0"/>
            </a:br>
            <a:br>
              <a:rPr lang="it-IT" sz="3100" dirty="0"/>
            </a:br>
            <a:r>
              <a:rPr lang="it-IT" sz="3100" dirty="0"/>
              <a:t>4) </a:t>
            </a:r>
            <a:r>
              <a:rPr lang="it-IT" sz="3100" b="1" u="sng" dirty="0">
                <a:solidFill>
                  <a:srgbClr val="FF0000"/>
                </a:solidFill>
                <a:highlight>
                  <a:srgbClr val="FFFF00"/>
                </a:highlight>
              </a:rPr>
              <a:t>Le idee sono frutto della reazione alle necessità </a:t>
            </a:r>
            <a:br>
              <a:rPr lang="it-IT" sz="3100" b="1" u="sng" dirty="0">
                <a:solidFill>
                  <a:srgbClr val="FF0000"/>
                </a:solidFill>
                <a:highlight>
                  <a:srgbClr val="FFFF00"/>
                </a:highlight>
              </a:rPr>
            </a:br>
            <a:r>
              <a:rPr lang="it-IT" sz="3100" b="1" u="sng" dirty="0">
                <a:solidFill>
                  <a:srgbClr val="FF0000"/>
                </a:solidFill>
                <a:highlight>
                  <a:srgbClr val="FFFF00"/>
                </a:highlight>
              </a:rPr>
              <a:t>e alle tragedie della storia, </a:t>
            </a:r>
            <a:br>
              <a:rPr lang="it-IT" sz="3100" b="1" u="sng" dirty="0">
                <a:solidFill>
                  <a:srgbClr val="FF0000"/>
                </a:solidFill>
                <a:highlight>
                  <a:srgbClr val="FFFF00"/>
                </a:highlight>
              </a:rPr>
            </a:br>
            <a:r>
              <a:rPr lang="it-IT" sz="3100" b="1" u="sng" dirty="0">
                <a:solidFill>
                  <a:srgbClr val="FF0000"/>
                </a:solidFill>
                <a:highlight>
                  <a:srgbClr val="FFFF00"/>
                </a:highlight>
              </a:rPr>
              <a:t>non sono i primi motori della storia</a:t>
            </a:r>
            <a:br>
              <a:rPr lang="it-IT" sz="3100" u="sng" dirty="0">
                <a:highlight>
                  <a:srgbClr val="FFFF00"/>
                </a:highlight>
              </a:rPr>
            </a:br>
            <a:endParaRPr lang="it-IT" u="sng" dirty="0">
              <a:highlight>
                <a:srgbClr val="FFFF00"/>
              </a:highlight>
            </a:endParaRPr>
          </a:p>
        </p:txBody>
      </p:sp>
    </p:spTree>
    <p:extLst>
      <p:ext uri="{BB962C8B-B14F-4D97-AF65-F5344CB8AC3E}">
        <p14:creationId xmlns:p14="http://schemas.microsoft.com/office/powerpoint/2010/main" val="27252648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276C90-5541-462F-2253-9145A18939D1}"/>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353E8A3D-48BE-2203-878F-A9ABD22A2B21}"/>
              </a:ext>
            </a:extLst>
          </p:cNvPr>
          <p:cNvSpPr>
            <a:spLocks noGrp="1"/>
          </p:cNvSpPr>
          <p:nvPr>
            <p:ph type="title"/>
          </p:nvPr>
        </p:nvSpPr>
        <p:spPr>
          <a:xfrm>
            <a:off x="1491450" y="230819"/>
            <a:ext cx="10013162" cy="6627181"/>
          </a:xfrm>
        </p:spPr>
        <p:txBody>
          <a:bodyPr>
            <a:normAutofit/>
          </a:bodyPr>
          <a:lstStyle/>
          <a:p>
            <a:pPr algn="ctr"/>
            <a:br>
              <a:rPr lang="it-IT" sz="3100" dirty="0"/>
            </a:br>
            <a:r>
              <a:rPr lang="it-IT" sz="3100" dirty="0"/>
              <a:t>5) </a:t>
            </a:r>
            <a:r>
              <a:rPr lang="it-IT" sz="3100" b="1" dirty="0">
                <a:solidFill>
                  <a:srgbClr val="FF0000"/>
                </a:solidFill>
                <a:highlight>
                  <a:srgbClr val="FFFF00"/>
                </a:highlight>
              </a:rPr>
              <a:t>La civiltà europea è il frutto della lotta </a:t>
            </a:r>
            <a:br>
              <a:rPr lang="it-IT" sz="3100" b="1" dirty="0">
                <a:solidFill>
                  <a:srgbClr val="FF0000"/>
                </a:solidFill>
                <a:highlight>
                  <a:srgbClr val="FFFF00"/>
                </a:highlight>
              </a:rPr>
            </a:br>
            <a:r>
              <a:rPr lang="it-IT" sz="3100" b="1" dirty="0">
                <a:solidFill>
                  <a:srgbClr val="FF0000"/>
                </a:solidFill>
                <a:highlight>
                  <a:srgbClr val="FFFF00"/>
                </a:highlight>
              </a:rPr>
              <a:t>contro le invasioni asiatiche.</a:t>
            </a:r>
            <a:br>
              <a:rPr lang="it-IT" sz="3100" b="1" dirty="0">
                <a:solidFill>
                  <a:srgbClr val="FF0000"/>
                </a:solidFill>
                <a:highlight>
                  <a:srgbClr val="FFFF00"/>
                </a:highlight>
              </a:rPr>
            </a:br>
            <a:r>
              <a:rPr lang="it-IT" sz="2800" dirty="0" err="1"/>
              <a:t>Mackinder</a:t>
            </a:r>
            <a:r>
              <a:rPr lang="it-IT" sz="2800" dirty="0"/>
              <a:t> passa a dimostrarlo.  </a:t>
            </a:r>
            <a:br>
              <a:rPr lang="it-IT" sz="2800" dirty="0"/>
            </a:br>
            <a:br>
              <a:rPr lang="it-IT" sz="2800" dirty="0"/>
            </a:br>
            <a:r>
              <a:rPr lang="it-IT" sz="3100" dirty="0"/>
              <a:t>.</a:t>
            </a:r>
            <a:br>
              <a:rPr lang="it-IT" sz="3100" dirty="0"/>
            </a:br>
            <a:r>
              <a:rPr lang="it-IT" sz="3100" u="sng" dirty="0"/>
              <a:t>La  cultura storica anglosassone è stata radicalmente trasformata </a:t>
            </a:r>
            <a:br>
              <a:rPr lang="it-IT" sz="3100" u="sng" dirty="0"/>
            </a:br>
            <a:r>
              <a:rPr lang="it-IT" sz="3100" u="sng" dirty="0"/>
              <a:t>dal pensiero di </a:t>
            </a:r>
            <a:r>
              <a:rPr lang="it-IT" sz="3100" u="sng" dirty="0" err="1"/>
              <a:t>Mackinder</a:t>
            </a:r>
            <a:r>
              <a:rPr lang="it-IT" sz="3100" u="sng" dirty="0"/>
              <a:t>,  </a:t>
            </a:r>
            <a:br>
              <a:rPr lang="it-IT" sz="3100" u="sng" dirty="0"/>
            </a:br>
            <a:r>
              <a:rPr lang="it-IT" sz="3100" u="sng" dirty="0"/>
              <a:t>poi anche la cultura globale</a:t>
            </a:r>
            <a:r>
              <a:rPr lang="it-IT" sz="3100" dirty="0"/>
              <a:t>,</a:t>
            </a:r>
            <a:br>
              <a:rPr lang="it-IT" sz="3100" dirty="0"/>
            </a:br>
            <a:r>
              <a:rPr lang="it-IT" sz="3100" dirty="0"/>
              <a:t>che raramente ricorda quanto deve a Mackinder    </a:t>
            </a:r>
          </a:p>
        </p:txBody>
      </p:sp>
    </p:spTree>
    <p:extLst>
      <p:ext uri="{BB962C8B-B14F-4D97-AF65-F5344CB8AC3E}">
        <p14:creationId xmlns:p14="http://schemas.microsoft.com/office/powerpoint/2010/main" val="8966078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337CD154-4A8C-3C7B-FD5F-52DB8044935B}"/>
              </a:ext>
            </a:extLst>
          </p:cNvPr>
          <p:cNvSpPr txBox="1"/>
          <p:nvPr/>
        </p:nvSpPr>
        <p:spPr>
          <a:xfrm>
            <a:off x="1783831" y="150920"/>
            <a:ext cx="10408170" cy="7048083"/>
          </a:xfrm>
          <a:prstGeom prst="rect">
            <a:avLst/>
          </a:prstGeom>
          <a:noFill/>
        </p:spPr>
        <p:txBody>
          <a:bodyPr wrap="square" rtlCol="0">
            <a:spAutoFit/>
          </a:bodyPr>
          <a:lstStyle/>
          <a:p>
            <a:pPr algn="ctr"/>
            <a:r>
              <a:rPr lang="it-IT" dirty="0"/>
              <a:t> </a:t>
            </a:r>
            <a:endParaRPr lang="it-IT" sz="2800" dirty="0">
              <a:latin typeface="+mj-lt"/>
            </a:endParaRPr>
          </a:p>
          <a:p>
            <a:pPr algn="ctr"/>
            <a:r>
              <a:rPr lang="it-IT" sz="3200" dirty="0">
                <a:latin typeface="+mj-lt"/>
              </a:rPr>
              <a:t>La ‘Grande Storia’ (Big History) </a:t>
            </a:r>
          </a:p>
          <a:p>
            <a:pPr algn="ctr"/>
            <a:r>
              <a:rPr lang="it-IT" sz="3200" dirty="0">
                <a:latin typeface="+mj-lt"/>
              </a:rPr>
              <a:t>storia globale dell’umanità, </a:t>
            </a:r>
          </a:p>
          <a:p>
            <a:pPr algn="ctr"/>
            <a:endParaRPr lang="it-IT" sz="3200" dirty="0">
              <a:latin typeface="+mj-lt"/>
            </a:endParaRPr>
          </a:p>
          <a:p>
            <a:pPr algn="ctr"/>
            <a:r>
              <a:rPr lang="it-IT" sz="3200" dirty="0">
                <a:latin typeface="+mj-lt"/>
              </a:rPr>
              <a:t> </a:t>
            </a:r>
            <a:r>
              <a:rPr lang="it-IT" sz="3200" i="1" u="sng" dirty="0">
                <a:latin typeface="+mj-lt"/>
              </a:rPr>
              <a:t>Armi acciaio e malattie </a:t>
            </a:r>
            <a:r>
              <a:rPr lang="it-IT" sz="3200" dirty="0">
                <a:latin typeface="+mj-lt"/>
              </a:rPr>
              <a:t>di Jared Diamond (1997) </a:t>
            </a:r>
          </a:p>
          <a:p>
            <a:pPr algn="ctr"/>
            <a:endParaRPr lang="it-IT" sz="3200" dirty="0">
              <a:latin typeface="+mj-lt"/>
            </a:endParaRPr>
          </a:p>
          <a:p>
            <a:pPr algn="ctr"/>
            <a:r>
              <a:rPr lang="it-IT" sz="3200" dirty="0">
                <a:latin typeface="+mj-lt"/>
              </a:rPr>
              <a:t> </a:t>
            </a:r>
            <a:r>
              <a:rPr lang="it-IT" sz="3200" i="1" u="sng" dirty="0">
                <a:latin typeface="+mj-lt"/>
              </a:rPr>
              <a:t>Sapiens</a:t>
            </a:r>
            <a:r>
              <a:rPr lang="it-IT" sz="3200" dirty="0">
                <a:latin typeface="+mj-lt"/>
              </a:rPr>
              <a:t>  di Noah Harari (2011), </a:t>
            </a:r>
          </a:p>
          <a:p>
            <a:pPr algn="ctr"/>
            <a:endParaRPr lang="it-IT" sz="3200" dirty="0">
              <a:latin typeface="+mj-lt"/>
            </a:endParaRPr>
          </a:p>
          <a:p>
            <a:pPr algn="ctr"/>
            <a:r>
              <a:rPr lang="it-IT" sz="3200" dirty="0">
                <a:latin typeface="+mj-lt"/>
              </a:rPr>
              <a:t>studi più settoriali, ma di ottica globale, </a:t>
            </a:r>
          </a:p>
          <a:p>
            <a:pPr algn="ctr"/>
            <a:r>
              <a:rPr lang="it-IT" sz="3200" dirty="0">
                <a:latin typeface="+mj-lt"/>
              </a:rPr>
              <a:t>quali ‘</a:t>
            </a:r>
            <a:r>
              <a:rPr lang="it-IT" sz="3200" i="1" u="sng" dirty="0">
                <a:latin typeface="+mj-lt"/>
              </a:rPr>
              <a:t>Il trionfo ansioso,  storia globale del  capitalismo’</a:t>
            </a:r>
            <a:r>
              <a:rPr lang="it-IT" sz="3200" u="sng" dirty="0">
                <a:latin typeface="+mj-lt"/>
              </a:rPr>
              <a:t>,</a:t>
            </a:r>
            <a:r>
              <a:rPr lang="it-IT" sz="3200" dirty="0">
                <a:latin typeface="+mj-lt"/>
              </a:rPr>
              <a:t> di Donald Sassoon ( 2022) </a:t>
            </a:r>
          </a:p>
          <a:p>
            <a:pPr algn="ctr"/>
            <a:endParaRPr lang="it-IT" sz="3200" dirty="0">
              <a:latin typeface="+mj-lt"/>
            </a:endParaRPr>
          </a:p>
          <a:p>
            <a:pPr algn="ctr"/>
            <a:r>
              <a:rPr lang="it-IT" sz="3200" dirty="0">
                <a:latin typeface="+mj-lt"/>
              </a:rPr>
              <a:t>L’apripista di questa evoluzione storiografica </a:t>
            </a:r>
          </a:p>
          <a:p>
            <a:pPr algn="ctr"/>
            <a:r>
              <a:rPr lang="it-IT" sz="3200" dirty="0">
                <a:latin typeface="+mj-lt"/>
              </a:rPr>
              <a:t>è stato Mackinder</a:t>
            </a:r>
          </a:p>
          <a:p>
            <a:endParaRPr lang="it-IT" dirty="0"/>
          </a:p>
        </p:txBody>
      </p:sp>
      <p:pic>
        <p:nvPicPr>
          <p:cNvPr id="4" name="Immagine 3" descr="Immagine che contiene testo, poster, persona, spada&#10;&#10;Descrizione generata automaticamente">
            <a:extLst>
              <a:ext uri="{FF2B5EF4-FFF2-40B4-BE49-F238E27FC236}">
                <a16:creationId xmlns:a16="http://schemas.microsoft.com/office/drawing/2014/main" id="{981FFA2A-F43E-258A-B657-1351E4925543}"/>
              </a:ext>
            </a:extLst>
          </p:cNvPr>
          <p:cNvPicPr>
            <a:picLocks noChangeAspect="1"/>
          </p:cNvPicPr>
          <p:nvPr/>
        </p:nvPicPr>
        <p:blipFill>
          <a:blip r:embed="rId3"/>
          <a:stretch>
            <a:fillRect/>
          </a:stretch>
        </p:blipFill>
        <p:spPr>
          <a:xfrm>
            <a:off x="550293" y="1361792"/>
            <a:ext cx="1092075" cy="1564666"/>
          </a:xfrm>
          <a:prstGeom prst="rect">
            <a:avLst/>
          </a:prstGeom>
        </p:spPr>
      </p:pic>
      <p:pic>
        <p:nvPicPr>
          <p:cNvPr id="6" name="Immagine 5" descr="Immagine che contiene testo, Carattere, design&#10;&#10;Descrizione generata automaticamente">
            <a:extLst>
              <a:ext uri="{FF2B5EF4-FFF2-40B4-BE49-F238E27FC236}">
                <a16:creationId xmlns:a16="http://schemas.microsoft.com/office/drawing/2014/main" id="{08FA5310-D778-2826-CD07-32E93C2AA028}"/>
              </a:ext>
            </a:extLst>
          </p:cNvPr>
          <p:cNvPicPr>
            <a:picLocks noChangeAspect="1"/>
          </p:cNvPicPr>
          <p:nvPr/>
        </p:nvPicPr>
        <p:blipFill>
          <a:blip r:embed="rId4"/>
          <a:stretch>
            <a:fillRect/>
          </a:stretch>
        </p:blipFill>
        <p:spPr>
          <a:xfrm>
            <a:off x="550293" y="4872702"/>
            <a:ext cx="1092075" cy="1552325"/>
          </a:xfrm>
          <a:prstGeom prst="rect">
            <a:avLst/>
          </a:prstGeom>
        </p:spPr>
      </p:pic>
      <p:pic>
        <p:nvPicPr>
          <p:cNvPr id="8" name="Immagine 7" descr="Immagine che contiene testo, cappello, vestiti, copricapo&#10;&#10;Descrizione generata automaticamente">
            <a:extLst>
              <a:ext uri="{FF2B5EF4-FFF2-40B4-BE49-F238E27FC236}">
                <a16:creationId xmlns:a16="http://schemas.microsoft.com/office/drawing/2014/main" id="{F96CFA4C-5332-ADFE-4077-8FDB4D995735}"/>
              </a:ext>
            </a:extLst>
          </p:cNvPr>
          <p:cNvPicPr>
            <a:picLocks noChangeAspect="1"/>
          </p:cNvPicPr>
          <p:nvPr/>
        </p:nvPicPr>
        <p:blipFill>
          <a:blip r:embed="rId5"/>
          <a:stretch>
            <a:fillRect/>
          </a:stretch>
        </p:blipFill>
        <p:spPr>
          <a:xfrm>
            <a:off x="550294" y="3155706"/>
            <a:ext cx="1017905" cy="1552326"/>
          </a:xfrm>
          <a:prstGeom prst="rect">
            <a:avLst/>
          </a:prstGeom>
        </p:spPr>
      </p:pic>
    </p:spTree>
    <p:extLst>
      <p:ext uri="{BB962C8B-B14F-4D97-AF65-F5344CB8AC3E}">
        <p14:creationId xmlns:p14="http://schemas.microsoft.com/office/powerpoint/2010/main" val="3069399843"/>
      </p:ext>
    </p:extLst>
  </p:cSld>
  <p:clrMapOvr>
    <a:masterClrMapping/>
  </p:clrMapOvr>
</p:sld>
</file>

<file path=ppt/theme/theme1.xml><?xml version="1.0" encoding="utf-8"?>
<a:theme xmlns:a="http://schemas.openxmlformats.org/drawingml/2006/main" name="Filo">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Century Gothic-Palatino Linotype">
      <a:majorFont>
        <a:latin typeface="Century Gothic" panose="020B0502020202020204"/>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Filo</Template>
  <TotalTime>4439</TotalTime>
  <Words>2967</Words>
  <Application>Microsoft Office PowerPoint</Application>
  <PresentationFormat>Widescreen</PresentationFormat>
  <Paragraphs>217</Paragraphs>
  <Slides>27</Slides>
  <Notes>26</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27</vt:i4>
      </vt:variant>
    </vt:vector>
  </HeadingPairs>
  <TitlesOfParts>
    <vt:vector size="34" baseType="lpstr">
      <vt:lpstr>Arial</vt:lpstr>
      <vt:lpstr>Calibri</vt:lpstr>
      <vt:lpstr>Century Gothic</vt:lpstr>
      <vt:lpstr>Garamond</vt:lpstr>
      <vt:lpstr>Palatino Linotype</vt:lpstr>
      <vt:lpstr>Wingdings 3</vt:lpstr>
      <vt:lpstr>Filo</vt:lpstr>
      <vt:lpstr>      La visione di  sir Halford Mackinder    </vt:lpstr>
      <vt:lpstr>    In sole 17 pagine  visione radicalmente innovativa della storia.       </vt:lpstr>
      <vt:lpstr> XX secolo:     E’ conclusa l’età colombiana della storia iniziata con la scoperta delle Americhe      ‘Virtualmente totale appropriazione politica’   dell’intero globo    Non ci sono più spazi non governati.      </vt:lpstr>
      <vt:lpstr>2)  La storia umana nel XX secolo torna a svolgersi  in spazi noti e limitati   Gli statisti spostano l’attenzione  dalle conquiste territoriali  all’efficienza relativa dei sistemi di governo (esempio il Commonwealth)    Il periodo delle facili conquiste territoriali è finito,  torneranno gli scontri per la supremazia in Eurasia </vt:lpstr>
      <vt:lpstr>Gli aspetti geografici hanno esercitato  ‘l’influenza più coercitiva sull’agire umano’  poichè le principali fasi della storia sono sempre state organicamente collegate  alle caratteristiche geografiche,  anche quando queste non erano ancora conosciute   3) La storia umana è parte della vita  dell’organismo-mondo    </vt:lpstr>
      <vt:lpstr> ‘So che posso soltanto cogliere uno degli aspetti della verità, dunque non intendo cadere nel materialismo’,   ‘è l’uomo che inizia, non la natura,  poi la natura in varia misura  assume il controllo.    l’uomo inizia per necessità e per ideologia   Ma come si sviluppano le ideologie?    </vt:lpstr>
      <vt:lpstr>‘le idee che forgiano una nazione,  in quanto diversa da un semplice gruppo di animali umani, sono sempre state accettate  sotto il peso di un comune tormento  e per comune necessità di resistere a forze esterne’.   Però la ‘concezione letteraria’ della storia,  che vede  nelle idee i motori degli eventi, perde di vista   ‘ i moti più elementari la cui pressione causa di solito  gli sforzi in cui nascono le grandi idee.   4) Le idee sono frutto della reazione alle necessità  e alle tragedie della storia,  non sono i primi motori della storia </vt:lpstr>
      <vt:lpstr> 5) La civiltà europea è il frutto della lotta  contro le invasioni asiatiche. Mackinder passa a dimostrarlo.    . La  cultura storica anglosassone è stata radicalmente trasformata  dal pensiero di Mackinder,   poi anche la cultura globale, che raramente ricorda quanto deve a Mackinder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Attraverso tutti i millenni  popoli nomadi   si riversarono nelle steppe europee  attraverso   lo stretto passaggio fra gli Urali e il Caspio, fino alla valle del Danubio,  risalirono i letti dei grandi fiumi e invasero anche le pianure del nord Europa.   </vt:lpstr>
      <vt:lpstr> Altre invasioni  si  riversarono  a sud dall’estremo  nord d’Europa,  ma si trattava di gruppi relativamente piccoli,  non molto distruttivi.  </vt:lpstr>
      <vt:lpstr>Presentazione standard di PowerPoint</vt:lpstr>
      <vt:lpstr>Presentazione standard di PowerPoint</vt:lpstr>
      <vt:lpstr>E’ una dinamica migratoria documentata fin dal neolitico A nord delle steppe eurasiatiche si estende  la pianura irrigata e continua più estesa  al mondo, dalla Francia fino alle coste del Pacifico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 cos’è la geopolitica?</dc:title>
  <dc:creator>Utente di Microsoft Office</dc:creator>
  <cp:lastModifiedBy>Laura Camis</cp:lastModifiedBy>
  <cp:revision>188</cp:revision>
  <dcterms:created xsi:type="dcterms:W3CDTF">2024-07-15T08:02:00Z</dcterms:created>
  <dcterms:modified xsi:type="dcterms:W3CDTF">2025-04-29T13:39:40Z</dcterms:modified>
</cp:coreProperties>
</file>